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5" r:id="rId8"/>
    <p:sldId id="283" r:id="rId9"/>
    <p:sldId id="267" r:id="rId10"/>
    <p:sldId id="284" r:id="rId11"/>
    <p:sldId id="286" r:id="rId12"/>
    <p:sldId id="285" r:id="rId13"/>
    <p:sldId id="271" r:id="rId14"/>
    <p:sldId id="268" r:id="rId15"/>
    <p:sldId id="269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045D-3D14-403A-ADE4-B3B06249577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00FE-2937-45FF-B88B-D4177AE9A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Анализ результатов комплексной диагностики уч-ся 5-х </a:t>
            </a:r>
            <a:r>
              <a:rPr lang="ru-RU" b="1" dirty="0" err="1" smtClean="0"/>
              <a:t>кл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2023 </a:t>
            </a:r>
            <a:r>
              <a:rPr lang="ru-RU" b="1" dirty="0" smtClean="0"/>
              <a:t>– </a:t>
            </a:r>
            <a:r>
              <a:rPr lang="ru-RU" b="1" dirty="0" smtClean="0"/>
              <a:t>2024 </a:t>
            </a:r>
            <a:r>
              <a:rPr lang="ru-RU" b="1" dirty="0" smtClean="0"/>
              <a:t>уч. г.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Педагог – психолог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Елисеева Регина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Ринатовна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ТЕСТ№1</a:t>
            </a:r>
            <a:r>
              <a:rPr lang="ru-RU" dirty="0" smtClean="0"/>
              <a:t>      Навык  чтения     </a:t>
            </a:r>
            <a:r>
              <a:rPr lang="ru-RU" b="1" dirty="0" smtClean="0"/>
              <a:t>БЛАНК ОТВЕТОВ (пример)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Фамилия, имя</a:t>
            </a:r>
            <a:r>
              <a:rPr lang="ru-RU" dirty="0" smtClean="0"/>
              <a:t>	</a:t>
            </a:r>
          </a:p>
          <a:p>
            <a:pPr>
              <a:buNone/>
            </a:pPr>
            <a:r>
              <a:rPr lang="ru-RU" i="1" dirty="0" smtClean="0"/>
              <a:t>Класс </a:t>
            </a:r>
            <a:r>
              <a:rPr lang="ru-RU" dirty="0" smtClean="0"/>
              <a:t>	             </a:t>
            </a:r>
            <a:r>
              <a:rPr lang="ru-RU" dirty="0" err="1" smtClean="0"/>
              <a:t>Дата________________________________</a:t>
            </a: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Скоро она зашла в самую </a:t>
            </a:r>
            <a:r>
              <a:rPr lang="ru-RU" dirty="0" err="1" smtClean="0"/>
              <a:t>чащу_______________</a:t>
            </a:r>
            <a:r>
              <a:rPr lang="ru-RU" dirty="0" smtClean="0"/>
              <a:t>.   Ни </a:t>
            </a:r>
            <a:r>
              <a:rPr lang="ru-RU" dirty="0" err="1" smtClean="0"/>
              <a:t>одна_________________________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 залетала сюда,     ни единый	______    не проникал сквозь </a:t>
            </a:r>
            <a:r>
              <a:rPr lang="ru-RU" dirty="0" err="1" smtClean="0"/>
              <a:t>__________________ветви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Коррекция навыка чтения</a:t>
            </a:r>
            <a:br>
              <a:rPr lang="ru-RU" dirty="0" smtClean="0"/>
            </a:br>
            <a:r>
              <a:rPr lang="ru-RU" sz="1200" dirty="0" smtClean="0"/>
              <a:t>(начало)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8326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/>
            <a:r>
              <a:rPr lang="ru-RU" sz="3400" dirty="0" smtClean="0"/>
              <a:t>Следует помнить, что для отработки и укрепления навыка чтения требуются годы. Даже при постоянном и интенсивном чте­нии он автоматизируется только к 6-7 классу. Если ребенок в средней школе (когда его уже не заставляют родители) перестает читать, то не устоявшийся навык может деградировать. В этом случае и тестирование показывает более низкие результаты, чем были у ребенка в начальных классах. Разрушение навыка чтения будет порождать проблемы, соответствующие тому уровню, до кото­рого он опустится.</a:t>
            </a:r>
          </a:p>
          <a:p>
            <a:pPr algn="just"/>
            <a:r>
              <a:rPr lang="ru-RU" sz="3400" dirty="0" smtClean="0"/>
              <a:t>Для исправления дефективного навыка чтения в первую оче­редь должно быть обеспечено понимание того, что ребенок чи­тает. Следовательно, тексты должны быть короткими (три-четы­ре предложения), фразы простыми, слова знакомыми, шрифт крупным, желательно наличие картинки, из которой можно по­нять содержание текста. Сам текст должен быть для ребенка ин­тересен. Всеми этими качествами обладают только комиксы и рекламные проспекты, на которых лучше всего и учатся дети пра­вильно читать. Не следует предлагать «букварные» тексты или литературную классику, так как первые скучны, а вторые непонят­ны. Не следует предлагать стилизованные «псевдорусские» ко­миксы, так как лубочные иллюстрации детям тоже непонятны. Они должны получать те комиксы, которые им хотелось бы прочесть, главное, чтобы они читали как можно больше. Не надо вставать в позу и говорить, что таким образом мы формируем у ребенка дурной литературный вкус. Если он сейчас не научится читать, то в жизни не возьмет в руки ни одной книги, и тогда ни о каком литературном вкусе вообще говорить не придется.</a:t>
            </a:r>
          </a:p>
          <a:p>
            <a:pPr algn="just"/>
            <a:r>
              <a:rPr lang="ru-RU" sz="3400" dirty="0" smtClean="0"/>
              <a:t>Что бы детям ни приходилось читать (тексты параграфов в учебнике, условия задачки, подписи под картинками в комиксах), нельзя требовать от них громкого чтения вслух. Нужно предоста­вить возможность читать молча, «глазами», или пришептывая, как кому удобно. Дело в том, что озвучивание (чтение вслух) и осмысливание (понимание написанного текста) - две независи­мые, параллельно осуществляемые операции. При беглом чте­нии они «сливаются», и кажется, что понимание происходит од­новременно с произношением. (Но попробуйте громко вслух прочесть газетную передовицу или незнакомый научный текст. Пересказать смысл прочитанного будет очень сложно. Он как бы ускользает. Вам придется еще раз пробежать текст глазами, что­бы выделить в нем основные смысловые моменты. Чтение про себя позволяет сразу понимать смысл, и затруднений с переска­зом не возникает.) Когда ребенка заставляют читать вслух, то ему не удается распределять внимание и параллельно осуществлять обе операции, и он выполняет только ту, которую от него требу­ют. Ребенок обучается озвучиванию без понимания. Когда его просят рассказать, о чем он прочитал, он оказывается не в со­стоянии этого сделать. (Ребенок обычно искренне возмущается, ведь он уже прочитал, что же еще можно требовать.)</a:t>
            </a:r>
          </a:p>
          <a:p>
            <a:pPr algn="just"/>
            <a:r>
              <a:rPr lang="ru-RU" sz="3400" dirty="0" smtClean="0"/>
              <a:t>Мы предлагаем использовать следующий метод коррекции навыка чтения. С ребенком можно заключить соглашение: роди­тели обязуются читать ему то, что требуется по школьной про­грамме, если он будет читать то, что ему интересно, но обяза­тельно каждый день и чтобы суммарный объем был не меньше половины страницы (в первые дни, а постепенно и больше). Пусть ребенок выберет что-нибудь попроще и покороче (те же комик­сы) и разбирает молча и медленно, лишь бы дошел до смысла Пусть спрашивает, и ему следует объяснять, что обозначают слова, которые ему непонятны. Когда он объявит, что все прочитал не надо заставлять пересказывать или читать вслух. Если он что-то захочет рассказать, пусть расскажет. Если нет, то задайте про­стейшие вопросы (кто это был, что делал, куда пошел, кого встретил и т. п.) и, обсудив таким образом прочитанный текст, убедитесь, что ребенок его понял. В день он должен разбирать несколько комиксов, при этом его надо обязательно хвалить. В нашей прак­тике дети обучались полноценному чтению, то есть пониманию печатных текстов, в течение двух недель. После этого они сами переходили к чтению учебников. Литературные тексты еще какое-то время должны им читать родители, но дети в это время обяза­ны читать почти равноценные объемы того, что им нравится.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Коррекция навыка чтения</a:t>
            </a:r>
            <a:br>
              <a:rPr lang="ru-RU" dirty="0" smtClean="0"/>
            </a:br>
            <a:r>
              <a:rPr lang="ru-RU" sz="1200" dirty="0" smtClean="0"/>
              <a:t>(продолжение)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45624" cy="58326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/>
            <a:r>
              <a:rPr lang="ru-RU" sz="3400" dirty="0" smtClean="0"/>
              <a:t>Если для ребенка характерна перестановка слогов и букв, когда последующие слоги он произносит раньше, чем те, кото­рые идут сначала, то нужно разрешить ему водить пальцем по тексту при чтении (несмотря на то, что он учится уже в 4 или в 5 классе) до тех пор, пока он сам от этого не откажется. Читать при этом, тем не менее, нужно молча или тихо шепотом и не торо­питься. Такие перестановки часто характерны для плохо читаю­щего ребенка, если он левша или переученный левша. Причина подобных странностей чтения в том, что для левши удобно и при­вычно производить действия справа налево (а не слева направо, как для «правши»). При зрительном восприятии человеческий глаз не движется плавно по тексту, а перемещается скачками, и в поле восприятия </a:t>
            </a:r>
            <a:r>
              <a:rPr lang="ru-RU" sz="3400" dirty="0" err="1" smtClean="0"/>
              <a:t>одномоментно</a:t>
            </a:r>
            <a:r>
              <a:rPr lang="ru-RU" sz="3400" dirty="0" smtClean="0"/>
              <a:t> оказывается несколько слогов или слово, которые и анализируются. Тексты нам всем приходится читать слева направо. Те, кто привык «действовать слева напра­во», никаких неудобств не ощущают и продолжают совершать ана­лиз в привычном для них направлении. Левша же в выделенном для анализа «куске» может, не отдавая себе в этом отчета, совер­шать привычные для него </a:t>
            </a:r>
            <a:r>
              <a:rPr lang="ru-RU" sz="3400" dirty="0" err="1" smtClean="0"/>
              <a:t>микродвижения</a:t>
            </a:r>
            <a:r>
              <a:rPr lang="ru-RU" sz="3400" dirty="0" smtClean="0"/>
              <a:t>, но они имеют направ­ленность обратную тому, как надо читать текст.</a:t>
            </a:r>
          </a:p>
          <a:p>
            <a:pPr algn="just"/>
            <a:r>
              <a:rPr lang="ru-RU" sz="3400" dirty="0" smtClean="0"/>
              <a:t>После того, как ребенок будет легко понимать то, что он чи­тает, можно переходить к исправлению неграмотности. Для это­го двухнедельного срока будет уже недостаточно. На обучение грамотному письму в школе отводится 8 лет. Поэтому в данном пособии мы и не будем пытаться приводить какие-либо частич­ные рекомендации. Родители должны быть готовы к тому, что исправить неграмотное письмо значительно сложнее, чем обу­чить грамоте. Когда ребенок научится читать, у него появится хотя бы надежда на успех.</a:t>
            </a:r>
          </a:p>
          <a:p>
            <a:pPr algn="just"/>
            <a:r>
              <a:rPr lang="ru-RU" sz="3400" dirty="0" smtClean="0"/>
              <a:t>Одна из сложностей при исправлении неграмотности зак­лючается в том, что если ребенок в течение нескольких лет пишет «как получается», то у него формируются визуально-графичес­кие шаблоны и двигательные автоматизмы неправильного напи­сания слов, избавиться от которых бывает очень сложно, поскольку они имеют тенденцию проявляться как бы сами собой, как только снижается сознательный контроль. Иногда неправильные напи­сания становятся настолько привычными, что ребенку даже в го­лову не приходит проверить, так ли на самом деле пишется.</a:t>
            </a:r>
          </a:p>
          <a:p>
            <a:pPr algn="just"/>
            <a:r>
              <a:rPr lang="ru-RU" sz="3400" dirty="0" smtClean="0"/>
              <a:t>Можно еще несколько слов сказать о традиционном методе преодоления неграмотности посредством переписывания тек­стов. Его обычно рекомендуют и логопеды, и педагоги. Следует помнить, что он может принести некоторую пользу только в том случае, если ребенок умеет бегло читать (а не просто озвучивать тексты, не понимая их смысла) и сам хочет преодолеть негра­мотность. Если его заставляют переписывать книжки «из-под палки», положительного результата не будет. Внутреннее неприя­тие, отвержение работы приводят к тому, что, выполняя ее меха­нически и с отвращением, ребенок как бы вообще не восприни­мает то, что он делает, и поэтому у него не фиксируется и не за­поминается грамотное написание слов.</a:t>
            </a:r>
          </a:p>
          <a:p>
            <a:pPr algn="just"/>
            <a:r>
              <a:rPr lang="ru-RU" sz="3400" dirty="0" smtClean="0"/>
              <a:t>Если ребенок не умеет (или почти не умеет) читать, но усер­дно переписывает тексты, то может натренироваться не допус­кать ошибок при списывании. Однако грамотно писать диктан­ты, изложения или сочинения он все равно не сможет. В нашей практике бывали такие случаи, когда дети в целом учились хоро­шо, грамотно выполняли письменные работы на иностранном язы­ке, и только с русским языком у них были проблемы. Постарав­шись, они довольно быстро добивались безошибочного копи­рования, но это нисколько не помогало им при написании дик­тантов и изложений - в этих случаях безграмотность оставалась абсолютной. Учителям и родителям не приходило в голову, что причиной проблем является несформированный, неполноценный навык  чтения.  Преодоление неграмотности оказывалось возможным только в том случае, если удавалось обучить ребенка бегло­му чтению. Когда он сам начинал с удовольствием читать книги, то укрепление безошибочного письма шло быстрее. Важно и от­ношение ребенка к русскому языку: если это отношение пренеб­режительное, как к второстепенному предмету, то грамотность оказывается недостижимой, даже когда навык чтения становится полноценным.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Ольга Владимировна\Desktop\5 кл собрание\IMG_20191113_16154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3801" r="8001" b="61550"/>
          <a:stretch>
            <a:fillRect/>
          </a:stretch>
        </p:blipFill>
        <p:spPr bwMode="auto">
          <a:xfrm>
            <a:off x="0" y="476672"/>
            <a:ext cx="891946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Познавательные 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12068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b="1" dirty="0"/>
              <a:t>Тест самостоятельности </a:t>
            </a:r>
            <a:r>
              <a:rPr lang="ru-RU" sz="6200" b="1" dirty="0" smtClean="0"/>
              <a:t>мышления</a:t>
            </a:r>
            <a:endParaRPr lang="ru-RU" sz="6200" dirty="0"/>
          </a:p>
          <a:p>
            <a:pPr>
              <a:buNone/>
            </a:pPr>
            <a:r>
              <a:rPr lang="ru-RU" sz="4600" b="1" dirty="0" smtClean="0"/>
              <a:t>Слабый </a:t>
            </a:r>
            <a:r>
              <a:rPr lang="ru-RU" sz="4600" b="1" dirty="0"/>
              <a:t>уровень самостоятельности мышления.</a:t>
            </a:r>
            <a:endParaRPr lang="ru-RU" sz="4600" dirty="0"/>
          </a:p>
          <a:p>
            <a:pPr>
              <a:buNone/>
            </a:pPr>
            <a:r>
              <a:rPr lang="ru-RU" sz="4600" dirty="0" smtClean="0"/>
              <a:t>          Ребенок </a:t>
            </a:r>
            <a:r>
              <a:rPr lang="ru-RU" sz="4600" dirty="0"/>
              <a:t>может действовать только тогда, когда </a:t>
            </a:r>
            <a:r>
              <a:rPr lang="ru-RU" sz="4600" dirty="0" smtClean="0"/>
              <a:t>непосредственно </a:t>
            </a:r>
            <a:r>
              <a:rPr lang="ru-RU" sz="4600" dirty="0"/>
              <a:t>перед работой получает подробную инструкцию, </a:t>
            </a:r>
            <a:r>
              <a:rPr lang="ru-RU" sz="4600" i="1" dirty="0"/>
              <a:t>как </a:t>
            </a:r>
            <a:r>
              <a:rPr lang="ru-RU" sz="4600" dirty="0"/>
              <a:t>именно надо действовать. Если ему сказали, что надо делать, но не </a:t>
            </a:r>
            <a:r>
              <a:rPr lang="ru-RU" sz="4600" dirty="0" smtClean="0"/>
              <a:t>объяснили</a:t>
            </a:r>
            <a:r>
              <a:rPr lang="ru-RU" sz="4600" dirty="0"/>
              <a:t>, как надо делать, то работу он выполнить не сможет. </a:t>
            </a:r>
            <a:r>
              <a:rPr lang="ru-RU" sz="4600" dirty="0" smtClean="0"/>
              <a:t>Ребенок </a:t>
            </a:r>
            <a:r>
              <a:rPr lang="ru-RU" sz="4600" dirty="0"/>
              <a:t>может не испытывать затруднений, если в задании буквально повторяется алгоритм какой-то деятельности, которую он </a:t>
            </a:r>
            <a:r>
              <a:rPr lang="ru-RU" sz="4600" dirty="0" smtClean="0"/>
              <a:t>выполнял </a:t>
            </a:r>
            <a:r>
              <a:rPr lang="ru-RU" sz="4600" dirty="0"/>
              <a:t>недавно (например, дома надо решить примеры, аналогич­ные тем, которые он делал в школе). Если в способ работы </a:t>
            </a:r>
            <a:r>
              <a:rPr lang="ru-RU" sz="4600" dirty="0" smtClean="0"/>
              <a:t>вносятся </a:t>
            </a:r>
            <a:r>
              <a:rPr lang="ru-RU" sz="4600" dirty="0"/>
              <a:t>какие-то изменения, то ребенок может уже и не </a:t>
            </a:r>
            <a:r>
              <a:rPr lang="ru-RU" sz="4600" dirty="0" smtClean="0"/>
              <a:t>справиться</a:t>
            </a:r>
            <a:r>
              <a:rPr lang="ru-RU" sz="4600" dirty="0"/>
              <a:t>. Если он сталкивается с какими-либо затруднениями, то </a:t>
            </a:r>
            <a:r>
              <a:rPr lang="ru-RU" sz="4600" dirty="0" smtClean="0"/>
              <a:t>обычно </a:t>
            </a:r>
            <a:r>
              <a:rPr lang="ru-RU" sz="4600" dirty="0"/>
              <a:t>и не пытается разбираться самостоятельно, а ищет помощи у взрослых или одноклассников.</a:t>
            </a:r>
          </a:p>
          <a:p>
            <a:pPr>
              <a:buNone/>
            </a:pPr>
            <a:r>
              <a:rPr lang="ru-RU" sz="4600" b="1" dirty="0" smtClean="0"/>
              <a:t>Средний </a:t>
            </a:r>
            <a:r>
              <a:rPr lang="ru-RU" sz="4600" b="1" dirty="0"/>
              <a:t>уровень самостоятельности </a:t>
            </a:r>
            <a:r>
              <a:rPr lang="ru-RU" sz="4600" b="1" dirty="0" err="1" smtClean="0"/>
              <a:t>мышле­ия</a:t>
            </a:r>
            <a:r>
              <a:rPr lang="ru-RU" sz="4600" b="1" dirty="0"/>
              <a:t>. </a:t>
            </a:r>
            <a:r>
              <a:rPr lang="ru-RU" sz="4600" dirty="0"/>
              <a:t>Ребенок нуждается в предварительных инструкциях, хотя и не абсолютно беспомощен. Если не дан четкий алгоритм, то он какое-то время может пытаться самостоятельно найти способ, каким надо действовать. Однако он чаще пытается припомнить, где ему попадались похожие задания, нежели идти путем </a:t>
            </a:r>
            <a:r>
              <a:rPr lang="ru-RU" sz="4600" dirty="0" smtClean="0"/>
              <a:t>логических </a:t>
            </a:r>
            <a:r>
              <a:rPr lang="ru-RU" sz="4600" dirty="0"/>
              <a:t>рассуждений. Обычно ребенок может восстановить в </a:t>
            </a:r>
            <a:r>
              <a:rPr lang="ru-RU" sz="4600" dirty="0" smtClean="0"/>
              <a:t>памяти </a:t>
            </a:r>
            <a:r>
              <a:rPr lang="ru-RU" sz="4600" dirty="0"/>
              <a:t>ограниченный набор алгоритмов, которые он часто </a:t>
            </a:r>
            <a:r>
              <a:rPr lang="ru-RU" sz="4600" dirty="0" smtClean="0"/>
              <a:t>использует</a:t>
            </a:r>
            <a:r>
              <a:rPr lang="ru-RU" sz="4600" dirty="0"/>
              <a:t>. Если какой-то из них подходит, то ребенок с заданием </a:t>
            </a:r>
            <a:r>
              <a:rPr lang="ru-RU" sz="4600" dirty="0" smtClean="0"/>
              <a:t>справляется</a:t>
            </a:r>
            <a:r>
              <a:rPr lang="ru-RU" sz="4600" dirty="0"/>
              <a:t>. Если среди них не оказывается ни одного подходящего, ребенок все равно использует какой-то из этих алгоритмов - и выполняет работу неправильно. </a:t>
            </a:r>
          </a:p>
          <a:p>
            <a:pPr>
              <a:buNone/>
            </a:pPr>
            <a:r>
              <a:rPr lang="ru-RU" sz="4600" b="1" dirty="0" smtClean="0"/>
              <a:t>Хороший </a:t>
            </a:r>
            <a:r>
              <a:rPr lang="ru-RU" sz="4600" b="1" dirty="0"/>
              <a:t>уровень развития самостоятельности мышления. </a:t>
            </a:r>
            <a:r>
              <a:rPr lang="ru-RU" sz="4600" dirty="0"/>
              <a:t>Ребенок если и не сразу видит, как надо выполнять </a:t>
            </a:r>
            <a:r>
              <a:rPr lang="ru-RU" sz="4600" dirty="0" smtClean="0"/>
              <a:t>то </a:t>
            </a:r>
            <a:r>
              <a:rPr lang="ru-RU" sz="4600" dirty="0"/>
              <a:t>или иное задание, то, вспоминая и рассуждая, может </a:t>
            </a:r>
            <a:r>
              <a:rPr lang="ru-RU" sz="4600" dirty="0" smtClean="0"/>
              <a:t>самостоятельно </a:t>
            </a:r>
            <a:r>
              <a:rPr lang="ru-RU" sz="4600" dirty="0"/>
              <a:t>найти адекватный алгоритм. Применяет только адекватные алгоритмы, видит, когда нет полного соответствия, и старается подобрать подходящий. За помощью обращается редко, поскольку она ему обычно не требуется. Если деятельность не требует от него ничего принципиально нового, то он с ней </a:t>
            </a:r>
            <a:r>
              <a:rPr lang="ru-RU" sz="4600" dirty="0" smtClean="0"/>
              <a:t>справляется</a:t>
            </a:r>
            <a:r>
              <a:rPr lang="ru-RU" sz="4600" dirty="0"/>
              <a:t>. Если ребенок часто обращается за помощью, то нужно искать пробелы в знаниях или в общей осведомленности.</a:t>
            </a:r>
          </a:p>
          <a:p>
            <a:pPr>
              <a:buNone/>
            </a:pPr>
            <a:r>
              <a:rPr lang="ru-RU" sz="4600" b="1" dirty="0" smtClean="0"/>
              <a:t>Высокий </a:t>
            </a:r>
            <a:r>
              <a:rPr lang="ru-RU" sz="4600" b="1" dirty="0"/>
              <a:t>уровень самостоятельности мышления. </a:t>
            </a:r>
            <a:r>
              <a:rPr lang="ru-RU" sz="4600" dirty="0"/>
              <a:t>Ребенок полностью овладел своими интеллектуальными </a:t>
            </a:r>
            <a:r>
              <a:rPr lang="ru-RU" sz="4600" dirty="0" smtClean="0"/>
              <a:t>операциями</a:t>
            </a:r>
            <a:r>
              <a:rPr lang="ru-RU" sz="4600" dirty="0"/>
              <a:t>. Обычно сразу видит, какой способ действий надо </a:t>
            </a:r>
            <a:r>
              <a:rPr lang="ru-RU" sz="4600" dirty="0" smtClean="0"/>
              <a:t>использовать</a:t>
            </a:r>
            <a:r>
              <a:rPr lang="ru-RU" sz="4600" dirty="0"/>
              <a:t>. Когда встречается со сложными заданиями, способ действия отыскивает рассуждением. Когда пользуется памятью, обязательно оценивает логически, подходит ли этот способ, прежде чем его применить. В помощи взрослых обычно не нуждается, сам может ликвидировать пробелы в знаниях и общей осведомленности.</a:t>
            </a:r>
          </a:p>
          <a:p>
            <a:endParaRPr lang="ru-RU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5"/>
          </a:xfrm>
        </p:spPr>
        <p:txBody>
          <a:bodyPr>
            <a:normAutofit/>
          </a:bodyPr>
          <a:lstStyle/>
          <a:p>
            <a:r>
              <a:rPr lang="ru-RU" b="1" i="1" dirty="0" err="1"/>
              <a:t>Субтест</a:t>
            </a:r>
            <a:r>
              <a:rPr lang="ru-RU" b="1" i="1" dirty="0"/>
              <a:t> 1. Общая осведомленность</a:t>
            </a:r>
            <a:endParaRPr lang="ru-RU" dirty="0"/>
          </a:p>
          <a:p>
            <a:pPr>
              <a:buNone/>
            </a:pPr>
            <a:r>
              <a:rPr lang="ru-RU" dirty="0"/>
              <a:t>Задания этого </a:t>
            </a:r>
            <a:r>
              <a:rPr lang="ru-RU" dirty="0" err="1"/>
              <a:t>субтеста</a:t>
            </a:r>
            <a:r>
              <a:rPr lang="ru-RU" dirty="0"/>
              <a:t> направлены на измерение </a:t>
            </a:r>
            <a:r>
              <a:rPr lang="ru-RU" dirty="0" smtClean="0"/>
              <a:t>практического </a:t>
            </a:r>
            <a:r>
              <a:rPr lang="ru-RU" dirty="0"/>
              <a:t>интеллекта, рассудительности, общей осведомленности.</a:t>
            </a:r>
          </a:p>
          <a:p>
            <a:endParaRPr lang="ru-RU" dirty="0"/>
          </a:p>
        </p:txBody>
      </p:sp>
      <p:pic>
        <p:nvPicPr>
          <p:cNvPr id="27650" name="Picture 2" descr="C:\Users\Ольга Владимировна\Desktop\5 кл собрание\IMG_20191113_16160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68195" r="7674" b="7271"/>
          <a:stretch>
            <a:fillRect/>
          </a:stretch>
        </p:blipFill>
        <p:spPr bwMode="auto">
          <a:xfrm rot="16200000">
            <a:off x="2903481" y="237488"/>
            <a:ext cx="3085519" cy="889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/>
              <a:t>Субтест</a:t>
            </a:r>
            <a:r>
              <a:rPr lang="ru-RU" b="1" i="1" dirty="0" smtClean="0"/>
              <a:t> 2. Интуитивное понятийное мышление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Задания направлены на оценку развития операций понятийного мышления, основанных на интуитивном анализе. Они позволяют выяснить, настроено ли мышление ребенка на выделение объективно основного, существенного, главного в той информации, с которой ему приходится иметь дело, или, напротив, выделение объективно важных свойств из всех остальных пока не характерно для мышления ребенка, все свойства им воспринимаются как равноценные и важным в том или ином случае ему может казаться любое из них, вне зависимости от его объективной значимости.</a:t>
            </a:r>
          </a:p>
          <a:p>
            <a:endParaRPr lang="ru-RU" dirty="0"/>
          </a:p>
        </p:txBody>
      </p:sp>
      <p:pic>
        <p:nvPicPr>
          <p:cNvPr id="28674" name="Picture 2" descr="C:\Users\Ольга Владимировна\Desktop\5 кл собрание\IMG_20191113_16162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2761" r="14606"/>
          <a:stretch>
            <a:fillRect/>
          </a:stretch>
        </p:blipFill>
        <p:spPr bwMode="auto">
          <a:xfrm rot="16200000">
            <a:off x="3899334" y="1496702"/>
            <a:ext cx="1512168" cy="897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err="1"/>
              <a:t>Субтест</a:t>
            </a:r>
            <a:r>
              <a:rPr lang="ru-RU" b="1" i="1" dirty="0"/>
              <a:t> 3. Понятийное логическое мышление</a:t>
            </a:r>
            <a:endParaRPr lang="ru-RU" dirty="0"/>
          </a:p>
          <a:p>
            <a:r>
              <a:rPr lang="ru-RU" dirty="0"/>
              <a:t>Задания </a:t>
            </a:r>
            <a:r>
              <a:rPr lang="ru-RU" dirty="0" err="1"/>
              <a:t>субтеста</a:t>
            </a:r>
            <a:r>
              <a:rPr lang="ru-RU" dirty="0"/>
              <a:t> направлены на выяснение того, умеет ли ребенок видеть смысл правила, формулы, правильно применять их. Может ли он использовать полученные интеллектуальные на­выки, освоенные методы работы в аналогичных, схожих ситуаци­ях, а также там, где требуется их частичная трансформация. Ви­дит ли он причинно-следственные и другие связи между явлени­ями, логику доказательства (или воспринимает любые словес­ные построения как простые описания и рассказы). Результаты данного </a:t>
            </a:r>
            <a:r>
              <a:rPr lang="ru-RU" dirty="0" err="1"/>
              <a:t>субтеста</a:t>
            </a:r>
            <a:r>
              <a:rPr lang="ru-RU" dirty="0"/>
              <a:t> характеризуют развитие общих аналитических способностей ребенка.</a:t>
            </a: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/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pic>
        <p:nvPicPr>
          <p:cNvPr id="26628" name="Picture 4" descr="C:\Users\Ольга Владимировна\Desktop\5 кл собрание\IMG_20191113_16164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68143" r="10740"/>
          <a:stretch>
            <a:fillRect/>
          </a:stretch>
        </p:blipFill>
        <p:spPr bwMode="auto">
          <a:xfrm rot="16200000">
            <a:off x="3583664" y="1825048"/>
            <a:ext cx="2160240" cy="76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38450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err="1"/>
              <a:t>Субтест</a:t>
            </a:r>
            <a:r>
              <a:rPr lang="ru-RU" b="1" i="1" dirty="0"/>
              <a:t> 6. Абстрактное мышление</a:t>
            </a:r>
            <a:endParaRPr lang="ru-RU" dirty="0"/>
          </a:p>
          <a:p>
            <a:r>
              <a:rPr lang="ru-RU" dirty="0"/>
              <a:t>Задания предназначены для оценки развития абстрактного мышления на базе числовой символизации. Замеряется началь­ная стадия в формировании абстрактного мышления - умение выделять интервальные зависимости закономерности убываю­щих, возрастающих, цикличных последовательностей и опери­ровать в уме выделенными отношениями (а не цифрами!), отвле­каясь от конкретных численных значений.</a:t>
            </a:r>
          </a:p>
          <a:p>
            <a:endParaRPr lang="ru-RU" dirty="0"/>
          </a:p>
        </p:txBody>
      </p:sp>
      <p:pic>
        <p:nvPicPr>
          <p:cNvPr id="29698" name="Picture 2" descr="C:\Users\Ольга Владимировна\Desktop\5 кл собрание\IMG_20191113_16171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53" r="9138" b="33744"/>
          <a:stretch>
            <a:fillRect/>
          </a:stretch>
        </p:blipFill>
        <p:spPr bwMode="auto">
          <a:xfrm rot="16200000">
            <a:off x="3118898" y="1641742"/>
            <a:ext cx="2636912" cy="7795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Диагностика эмоционального фона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 Владимировна\Desktop\5 кл собрание\IMG_20191113_161123.jpg"/>
          <p:cNvPicPr>
            <a:picLocks noChangeAspect="1" noChangeArrowheads="1"/>
          </p:cNvPicPr>
          <p:nvPr/>
        </p:nvPicPr>
        <p:blipFill>
          <a:blip r:embed="rId2" cstate="print"/>
          <a:srcRect l="6688" r="5113"/>
          <a:stretch>
            <a:fillRect/>
          </a:stretch>
        </p:blipFill>
        <p:spPr bwMode="auto">
          <a:xfrm>
            <a:off x="1403648" y="1530804"/>
            <a:ext cx="6264696" cy="5327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Эмоциональная самооценка:</a:t>
            </a:r>
          </a:p>
          <a:p>
            <a:pPr>
              <a:buNone/>
            </a:pPr>
            <a:r>
              <a:rPr lang="ru-RU" dirty="0"/>
              <a:t>+ - </a:t>
            </a:r>
            <a:r>
              <a:rPr lang="ru-RU" b="1" dirty="0"/>
              <a:t>позитивная самооценка</a:t>
            </a:r>
            <a:r>
              <a:rPr lang="ru-RU" dirty="0"/>
              <a:t>, </a:t>
            </a:r>
            <a:r>
              <a:rPr lang="ru-RU" b="1" i="1" dirty="0">
                <a:solidFill>
                  <a:srgbClr val="FF0000"/>
                </a:solidFill>
              </a:rPr>
              <a:t>ребенок отождествляет себя с хорошими детьми</a:t>
            </a:r>
            <a:r>
              <a:rPr lang="ru-RU" b="1" i="1" dirty="0"/>
              <a:t> </a:t>
            </a:r>
            <a:r>
              <a:rPr lang="ru-RU" dirty="0"/>
              <a:t>(отмечается в том случае, если цветовой выбор ребенка начинается с синего, зеленого, красного, желтого цветов)</a:t>
            </a:r>
          </a:p>
          <a:p>
            <a:pPr>
              <a:buNone/>
            </a:pPr>
            <a:r>
              <a:rPr lang="ru-RU" dirty="0"/>
              <a:t>—	</a:t>
            </a:r>
            <a:r>
              <a:rPr lang="ru-RU" b="1" dirty="0"/>
              <a:t>негативная самооценка</a:t>
            </a:r>
            <a:r>
              <a:rPr lang="ru-RU" dirty="0"/>
              <a:t>, </a:t>
            </a:r>
            <a:r>
              <a:rPr lang="ru-RU" b="1" i="1" dirty="0">
                <a:solidFill>
                  <a:srgbClr val="FF0000"/>
                </a:solidFill>
              </a:rPr>
              <a:t>ребенок отождествляет себя с плохими людьми, сам себе не нравится </a:t>
            </a:r>
            <a:r>
              <a:rPr lang="ru-RU" dirty="0"/>
              <a:t>(отмечается в том случае, если цветовой выбор ребенка начинается с черного, серого, коричневого цветов);</a:t>
            </a:r>
          </a:p>
          <a:p>
            <a:pPr>
              <a:buNone/>
            </a:pPr>
            <a:r>
              <a:rPr lang="ru-RU" dirty="0"/>
              <a:t>И - </a:t>
            </a:r>
            <a:r>
              <a:rPr lang="ru-RU" b="1" dirty="0"/>
              <a:t>инфантильная самооценка</a:t>
            </a:r>
            <a:r>
              <a:rPr lang="ru-RU" b="1" i="1" dirty="0">
                <a:solidFill>
                  <a:srgbClr val="FF0000"/>
                </a:solidFill>
              </a:rPr>
              <a:t>, личностная незрелость, </a:t>
            </a:r>
            <a:r>
              <a:rPr lang="ru-RU" b="1" i="1" dirty="0" smtClean="0">
                <a:solidFill>
                  <a:srgbClr val="FF0000"/>
                </a:solidFill>
              </a:rPr>
              <a:t>сохранение </a:t>
            </a:r>
            <a:r>
              <a:rPr lang="ru-RU" b="1" i="1" dirty="0">
                <a:solidFill>
                  <a:srgbClr val="FF0000"/>
                </a:solidFill>
              </a:rPr>
              <a:t>установок и манеры поведения, свойственных более </a:t>
            </a:r>
            <a:r>
              <a:rPr lang="ru-RU" b="1" i="1" dirty="0" smtClean="0">
                <a:solidFill>
                  <a:srgbClr val="FF0000"/>
                </a:solidFill>
              </a:rPr>
              <a:t>младшему </a:t>
            </a:r>
            <a:r>
              <a:rPr lang="ru-RU" b="1" i="1" dirty="0">
                <a:solidFill>
                  <a:srgbClr val="FF0000"/>
                </a:solidFill>
              </a:rPr>
              <a:t>возрасту </a:t>
            </a:r>
            <a:r>
              <a:rPr lang="ru-RU" dirty="0"/>
              <a:t>(отмечается в том случае, если цветовой </a:t>
            </a:r>
            <a:r>
              <a:rPr lang="ru-RU" dirty="0" smtClean="0"/>
              <a:t>выбор </a:t>
            </a:r>
            <a:r>
              <a:rPr lang="ru-RU" dirty="0"/>
              <a:t>ребенка начинается с фиолетового цвета).</a:t>
            </a:r>
          </a:p>
          <a:p>
            <a:endParaRPr lang="ru-RU" dirty="0"/>
          </a:p>
        </p:txBody>
      </p:sp>
      <p:pic>
        <p:nvPicPr>
          <p:cNvPr id="4" name="Picture 2" descr="C:\Users\Ольга Владимировна\Desktop\5 кл собрание\IMG_20191113_161123.jpg"/>
          <p:cNvPicPr>
            <a:picLocks noChangeAspect="1" noChangeArrowheads="1"/>
          </p:cNvPicPr>
          <p:nvPr/>
        </p:nvPicPr>
        <p:blipFill>
          <a:blip r:embed="rId2" cstate="print"/>
          <a:srcRect l="6688" r="5113"/>
          <a:stretch>
            <a:fillRect/>
          </a:stretch>
        </p:blipFill>
        <p:spPr bwMode="auto">
          <a:xfrm>
            <a:off x="7668344" y="116632"/>
            <a:ext cx="1385445" cy="1178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u="sng" dirty="0" smtClean="0"/>
              <a:t>Аутогенная норма </a:t>
            </a:r>
            <a:r>
              <a:rPr lang="ru-RU" sz="4600" b="1" u="sng" dirty="0"/>
              <a:t>- </a:t>
            </a:r>
            <a:r>
              <a:rPr lang="ru-RU" sz="4600" b="1" u="sng" dirty="0" smtClean="0"/>
              <a:t>индикатор </a:t>
            </a:r>
            <a:r>
              <a:rPr lang="ru-RU" sz="4600" b="1" u="sng" dirty="0"/>
              <a:t>психологического благополучия </a:t>
            </a:r>
            <a:endParaRPr lang="ru-RU" sz="4600" b="1" u="sng" dirty="0" smtClean="0"/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sz="3400" b="1" dirty="0"/>
              <a:t>Преобладание отрицательных эмоций.</a:t>
            </a:r>
            <a:endParaRPr lang="ru-RU" sz="3400" dirty="0"/>
          </a:p>
          <a:p>
            <a:pPr algn="just">
              <a:buNone/>
            </a:pPr>
            <a:r>
              <a:rPr lang="ru-RU" sz="3400" dirty="0" smtClean="0"/>
              <a:t>     У </a:t>
            </a:r>
            <a:r>
              <a:rPr lang="ru-RU" sz="3400" dirty="0"/>
              <a:t>ребенка доминируют плохое настроение и неприятные </a:t>
            </a:r>
            <a:r>
              <a:rPr lang="ru-RU" sz="3400" dirty="0" smtClean="0"/>
              <a:t>переживания</a:t>
            </a:r>
            <a:r>
              <a:rPr lang="ru-RU" sz="3400" dirty="0"/>
              <a:t>, причины которых необходимо выяснить. Плохое настроение свидетельствует о нарушении адаптационного процесса, о наличии </a:t>
            </a:r>
            <a:r>
              <a:rPr lang="ru-RU" sz="3400" dirty="0" smtClean="0"/>
              <a:t>проблем</a:t>
            </a:r>
            <a:r>
              <a:rPr lang="ru-RU" sz="3400" dirty="0"/>
              <a:t>, которые он не может преодолеть самостоятельно. Преобладание плохого настроения может не нарушать сам процесс обучения, но свидетельствует о том, что ребенок нуждается в психологической помощи. Необходимо понять причины выявленного у ребенка состояния и в соответствии с этим планировать оказание помощи.</a:t>
            </a:r>
          </a:p>
          <a:p>
            <a:pPr algn="just">
              <a:buNone/>
            </a:pPr>
            <a:r>
              <a:rPr lang="ru-RU" sz="3400" b="1" dirty="0" smtClean="0"/>
              <a:t>Эмоциональное </a:t>
            </a:r>
            <a:r>
              <a:rPr lang="ru-RU" sz="3400" b="1" dirty="0"/>
              <a:t>состояние в норме. </a:t>
            </a:r>
            <a:r>
              <a:rPr lang="ru-RU" sz="3400" dirty="0"/>
              <a:t>Ребенок может и радоваться, и печалиться, поводов для </a:t>
            </a:r>
            <a:r>
              <a:rPr lang="ru-RU" sz="3400" dirty="0" smtClean="0"/>
              <a:t>беспокойства </a:t>
            </a:r>
            <a:r>
              <a:rPr lang="ru-RU" sz="3400" dirty="0"/>
              <a:t>нет, адаптация протекает в целом нормально.</a:t>
            </a:r>
          </a:p>
          <a:p>
            <a:pPr algn="just">
              <a:buNone/>
            </a:pPr>
            <a:r>
              <a:rPr lang="ru-RU" sz="3400" b="1" dirty="0" smtClean="0"/>
              <a:t>Преобладание </a:t>
            </a:r>
            <a:r>
              <a:rPr lang="ru-RU" sz="3400" b="1" dirty="0"/>
              <a:t>положительных эмоций. </a:t>
            </a:r>
            <a:r>
              <a:rPr lang="ru-RU" sz="3400" dirty="0"/>
              <a:t>Ребенок весел, счастлив, настроен оптимистично, пребывает в состоянии эйфории.</a:t>
            </a:r>
          </a:p>
          <a:p>
            <a:endParaRPr lang="ru-RU" dirty="0"/>
          </a:p>
        </p:txBody>
      </p:sp>
      <p:pic>
        <p:nvPicPr>
          <p:cNvPr id="4" name="Picture 2" descr="C:\Users\Ольга Владимировна\Desktop\5 кл собрание\IMG_20191113_161123.jpg"/>
          <p:cNvPicPr>
            <a:picLocks noChangeAspect="1" noChangeArrowheads="1"/>
          </p:cNvPicPr>
          <p:nvPr/>
        </p:nvPicPr>
        <p:blipFill>
          <a:blip r:embed="rId2" cstate="print"/>
          <a:srcRect l="6688" r="5113"/>
          <a:stretch>
            <a:fillRect/>
          </a:stretch>
        </p:blipFill>
        <p:spPr bwMode="auto">
          <a:xfrm>
            <a:off x="7758555" y="0"/>
            <a:ext cx="1385445" cy="1178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/>
              <a:t>Вегетативный коэффициент (ВК) </a:t>
            </a:r>
            <a:r>
              <a:rPr lang="ru-RU" sz="4400" dirty="0"/>
              <a:t>характеризует </a:t>
            </a:r>
            <a:r>
              <a:rPr lang="ru-RU" sz="4400" dirty="0" smtClean="0"/>
              <a:t>энергетический </a:t>
            </a:r>
            <a:r>
              <a:rPr lang="ru-RU" sz="4400" dirty="0"/>
              <a:t>баланс организма: способность к </a:t>
            </a:r>
            <a:r>
              <a:rPr lang="ru-RU" sz="4400" dirty="0" err="1"/>
              <a:t>энерготратам</a:t>
            </a:r>
            <a:r>
              <a:rPr lang="ru-RU" sz="4400" dirty="0"/>
              <a:t> или установку на сбережение </a:t>
            </a:r>
            <a:r>
              <a:rPr lang="ru-RU" sz="4400" dirty="0" smtClean="0"/>
              <a:t>энергии</a:t>
            </a:r>
            <a:r>
              <a:rPr lang="ru-RU" sz="4400" dirty="0"/>
              <a:t>. </a:t>
            </a:r>
            <a:endParaRPr lang="ru-RU" sz="4400" dirty="0" smtClean="0"/>
          </a:p>
          <a:p>
            <a:pPr>
              <a:buNone/>
            </a:pPr>
            <a:r>
              <a:rPr lang="ru-RU" b="1" dirty="0" smtClean="0"/>
              <a:t>Хроническое </a:t>
            </a:r>
            <a:r>
              <a:rPr lang="ru-RU" b="1" dirty="0"/>
              <a:t>переутомление, истощение, низкая работоспособность. </a:t>
            </a:r>
            <a:r>
              <a:rPr lang="ru-RU" dirty="0"/>
              <a:t>Нагрузки непосильны для ребенка, требуется их существенное снижение. Обычно переутомление связано с </a:t>
            </a:r>
            <a:r>
              <a:rPr lang="ru-RU" dirty="0" smtClean="0"/>
              <a:t>наличием </a:t>
            </a:r>
            <a:r>
              <a:rPr lang="ru-RU" dirty="0"/>
              <a:t>(и обострением) хронических </a:t>
            </a:r>
            <a:r>
              <a:rPr lang="ru-RU" dirty="0" smtClean="0"/>
              <a:t>заболеваний. </a:t>
            </a:r>
            <a:r>
              <a:rPr lang="ru-RU" dirty="0"/>
              <a:t>Общая </a:t>
            </a:r>
            <a:r>
              <a:rPr lang="ru-RU" dirty="0" err="1"/>
              <a:t>ослабленность</a:t>
            </a:r>
            <a:r>
              <a:rPr lang="ru-RU" dirty="0"/>
              <a:t> организма обычно проявляется в его низкой сопротивляемость инфекциям, что приводит к частым простудным </a:t>
            </a:r>
            <a:r>
              <a:rPr lang="ru-RU" dirty="0" smtClean="0"/>
              <a:t>заболеваниям.</a:t>
            </a:r>
          </a:p>
          <a:p>
            <a:pPr>
              <a:buNone/>
            </a:pPr>
            <a:r>
              <a:rPr lang="ru-RU" b="1" dirty="0" smtClean="0"/>
              <a:t>Компенсируемое </a:t>
            </a:r>
            <a:r>
              <a:rPr lang="ru-RU" b="1" dirty="0"/>
              <a:t>состояние усталости. </a:t>
            </a:r>
            <a:r>
              <a:rPr lang="ru-RU" dirty="0" smtClean="0"/>
              <a:t>Самовосстановление </a:t>
            </a:r>
            <a:r>
              <a:rPr lang="ru-RU" dirty="0"/>
              <a:t>оптимальной работоспособности происходит за счет периодического снижения активности. Необходима </a:t>
            </a:r>
            <a:r>
              <a:rPr lang="ru-RU" dirty="0" smtClean="0"/>
              <a:t>оптимизация </a:t>
            </a:r>
            <a:r>
              <a:rPr lang="ru-RU" dirty="0"/>
              <a:t>рабочего ритма, режима труда и отдыха </a:t>
            </a:r>
            <a:r>
              <a:rPr lang="ru-RU" dirty="0" smtClean="0"/>
              <a:t>ребенка.</a:t>
            </a:r>
          </a:p>
          <a:p>
            <a:pPr>
              <a:buNone/>
            </a:pPr>
            <a:r>
              <a:rPr lang="ru-RU" b="1" dirty="0" smtClean="0"/>
              <a:t>Оптимальная </a:t>
            </a:r>
            <a:r>
              <a:rPr lang="ru-RU" b="1" dirty="0"/>
              <a:t>работоспособность. </a:t>
            </a:r>
            <a:r>
              <a:rPr lang="ru-RU" dirty="0"/>
              <a:t>Ребенок </a:t>
            </a:r>
            <a:r>
              <a:rPr lang="ru-RU" dirty="0" smtClean="0"/>
              <a:t>отличается </a:t>
            </a:r>
            <a:r>
              <a:rPr lang="ru-RU" dirty="0"/>
              <a:t>бодростью, отсутствием усталости, здоровой </a:t>
            </a:r>
            <a:r>
              <a:rPr lang="ru-RU" dirty="0" smtClean="0"/>
              <a:t>активностью</a:t>
            </a:r>
            <a:r>
              <a:rPr lang="ru-RU" dirty="0"/>
              <a:t>, готовностью к </a:t>
            </a:r>
            <a:r>
              <a:rPr lang="ru-RU" dirty="0" err="1"/>
              <a:t>энерготратам</a:t>
            </a:r>
            <a:r>
              <a:rPr lang="ru-RU" dirty="0"/>
              <a:t>. Нагрузки соответствуют его возможностям. Образ жизни ребенка позволяет ему полностью восстанавливать затраченную энергию.</a:t>
            </a:r>
          </a:p>
          <a:p>
            <a:pPr lvl="0">
              <a:buNone/>
            </a:pPr>
            <a:r>
              <a:rPr lang="ru-RU" b="1" dirty="0" smtClean="0"/>
              <a:t>Перевозбуждение</a:t>
            </a:r>
            <a:r>
              <a:rPr lang="ru-RU" b="1" dirty="0"/>
              <a:t>. </a:t>
            </a:r>
            <a:r>
              <a:rPr lang="ru-RU" dirty="0"/>
              <a:t>Чаще всего является </a:t>
            </a:r>
            <a:r>
              <a:rPr lang="ru-RU" dirty="0" smtClean="0"/>
              <a:t>результатом </a:t>
            </a:r>
            <a:r>
              <a:rPr lang="ru-RU" dirty="0"/>
              <a:t>работы ребенка на пределе своих возможностей, а не в </a:t>
            </a:r>
            <a:r>
              <a:rPr lang="ru-RU" dirty="0" smtClean="0"/>
              <a:t>оптимальном </a:t>
            </a:r>
            <a:r>
              <a:rPr lang="ru-RU" dirty="0"/>
              <a:t>режиме, что приводит к быстрому истощению. </a:t>
            </a:r>
            <a:r>
              <a:rPr lang="ru-RU" dirty="0" smtClean="0"/>
              <a:t>Требуется </a:t>
            </a:r>
            <a:r>
              <a:rPr lang="ru-RU" dirty="0"/>
              <a:t>нормализация темпа деятельности, режима труда и отдыха, иногда необходимо и снижение нагрузок</a:t>
            </a:r>
            <a:r>
              <a:rPr lang="ru-RU" dirty="0" smtClean="0"/>
              <a:t>.</a:t>
            </a:r>
          </a:p>
          <a:p>
            <a:pPr lvl="0"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Широко известно, что в состоянии хронического </a:t>
            </a:r>
            <a:r>
              <a:rPr lang="ru-RU" dirty="0" smtClean="0"/>
              <a:t>переутомления </a:t>
            </a:r>
            <a:r>
              <a:rPr lang="ru-RU" dirty="0"/>
              <a:t>память, внимание, мышление не могут полноценно </a:t>
            </a:r>
            <a:r>
              <a:rPr lang="ru-RU" dirty="0" smtClean="0"/>
              <a:t>функционировать</a:t>
            </a:r>
            <a:r>
              <a:rPr lang="ru-RU" dirty="0"/>
              <a:t>, нарушается адекватность реагирования, </a:t>
            </a:r>
            <a:r>
              <a:rPr lang="ru-RU" dirty="0" smtClean="0"/>
              <a:t>снижается </a:t>
            </a:r>
            <a:r>
              <a:rPr lang="ru-RU" dirty="0"/>
              <a:t>способность к самоуправлению. Все это, естественно, </a:t>
            </a:r>
            <a:r>
              <a:rPr lang="ru-RU" dirty="0" smtClean="0"/>
              <a:t>отрицательно </a:t>
            </a:r>
            <a:r>
              <a:rPr lang="ru-RU" dirty="0"/>
              <a:t>сказывается на школьных успехах. </a:t>
            </a:r>
          </a:p>
        </p:txBody>
      </p:sp>
      <p:pic>
        <p:nvPicPr>
          <p:cNvPr id="4" name="Picture 2" descr="C:\Users\Ольга Владимировна\Desktop\5 кл собрание\IMG_20191113_161123.jpg"/>
          <p:cNvPicPr>
            <a:picLocks noChangeAspect="1" noChangeArrowheads="1"/>
          </p:cNvPicPr>
          <p:nvPr/>
        </p:nvPicPr>
        <p:blipFill>
          <a:blip r:embed="rId2" cstate="print"/>
          <a:srcRect l="6688" r="5113"/>
          <a:stretch>
            <a:fillRect/>
          </a:stretch>
        </p:blipFill>
        <p:spPr bwMode="auto">
          <a:xfrm>
            <a:off x="7812360" y="0"/>
            <a:ext cx="1306578" cy="111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ШКОЛЬНОЙ ТЕВОЖНОСТИ</a:t>
            </a:r>
            <a:endParaRPr lang="ru-RU" dirty="0"/>
          </a:p>
        </p:txBody>
      </p:sp>
      <p:pic>
        <p:nvPicPr>
          <p:cNvPr id="1026" name="Picture 2" descr="https://papik.pro/uploads/posts/2021-12/1639469118_34-papik-pro-p-risunok-ekzamen-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/>
          <a:stretch/>
        </p:blipFill>
        <p:spPr bwMode="auto">
          <a:xfrm>
            <a:off x="351501" y="1124744"/>
            <a:ext cx="8441795" cy="54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7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факторов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496944" cy="576064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Общая тревожность в школе </a:t>
            </a:r>
            <a:r>
              <a:rPr lang="ru-RU" dirty="0"/>
              <a:t>- общее эмоциональное состояние ребенка, связанное с различными формами его включения в жизнь школы.</a:t>
            </a:r>
          </a:p>
          <a:p>
            <a:r>
              <a:rPr lang="ru-RU" b="1" dirty="0"/>
              <a:t>Переживания социального стресса </a:t>
            </a:r>
            <a:r>
              <a:rPr lang="ru-RU" dirty="0"/>
              <a:t>– эмоциональное состояние ребенка, на фоне которого развиваются его социальные контакты (прежде всего - со сверстниками).</a:t>
            </a:r>
          </a:p>
          <a:p>
            <a:r>
              <a:rPr lang="ru-RU" b="1" dirty="0"/>
              <a:t>Фрустрация потребности в достижении успеха </a:t>
            </a:r>
            <a:r>
              <a:rPr lang="ru-RU" dirty="0"/>
              <a:t>- неблагоприятный психический фон, не позволяющий ребенку развивать свои потребности в успехе, достижении высокого результата и т. д.</a:t>
            </a:r>
          </a:p>
          <a:p>
            <a:r>
              <a:rPr lang="ru-RU" b="1" dirty="0"/>
              <a:t>Страх самовыражения </a:t>
            </a:r>
            <a:r>
              <a:rPr lang="ru-RU" dirty="0"/>
              <a:t>- негативные эмоциональные переживания ситуаций, сопряженных с необходимостью самораскрытия, предъявления себя другим, демонстрации своих возможностей.</a:t>
            </a:r>
          </a:p>
          <a:p>
            <a:r>
              <a:rPr lang="ru-RU" b="1" dirty="0"/>
              <a:t>Страх ситуации проверки знаний </a:t>
            </a:r>
            <a:r>
              <a:rPr lang="ru-RU" dirty="0"/>
              <a:t>- негативное отношение и переживание тревоги в ситуациях проверки (особенно - публичной) знаний, достижений, возможностей.</a:t>
            </a:r>
          </a:p>
          <a:p>
            <a:r>
              <a:rPr lang="ru-RU" b="1" dirty="0"/>
              <a:t>Страх </a:t>
            </a:r>
            <a:r>
              <a:rPr lang="ru-RU" b="1" dirty="0" err="1"/>
              <a:t>несоответствовать</a:t>
            </a:r>
            <a:r>
              <a:rPr lang="ru-RU" b="1" dirty="0"/>
              <a:t> ожиданиям окружающих </a:t>
            </a:r>
            <a:r>
              <a:rPr lang="ru-RU" dirty="0"/>
              <a:t>- ориентация на значимость других в оценке своих результатов, поступков, и мыслей, тревога по поводу оценок, даваемых окружающим, ожидание негативных оценок.</a:t>
            </a:r>
          </a:p>
          <a:p>
            <a:r>
              <a:rPr lang="ru-RU" b="1" dirty="0"/>
              <a:t>Низкая физиологическая сопротивляемость стрессу </a:t>
            </a:r>
            <a:r>
              <a:rPr lang="ru-RU" dirty="0"/>
              <a:t>- особенности психофизиологической организации, снижающие приспособляемость ребенка к ситуациям </a:t>
            </a:r>
            <a:r>
              <a:rPr lang="ru-RU" dirty="0" err="1"/>
              <a:t>стрессогенного</a:t>
            </a:r>
            <a:r>
              <a:rPr lang="ru-RU" dirty="0"/>
              <a:t> характера, повышающие вероятность неадекватного, деструктивного реагирования на тревожный фактор среды.</a:t>
            </a:r>
          </a:p>
          <a:p>
            <a:r>
              <a:rPr lang="ru-RU" b="1" dirty="0"/>
              <a:t>Проблемы и страхи в отношениях с учителями </a:t>
            </a:r>
            <a:r>
              <a:rPr lang="ru-RU" dirty="0"/>
              <a:t>- общий негативный эмоциональный фон отношений со взрослыми в школе, снижающий успешность обучения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309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Как помочь тревожному ребенку.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sz="1200" dirty="0" smtClean="0"/>
              <a:t>Работа с тревожным ребенком сопряжена с определенными трудностями и, как правило, занимает достаточно длительное время.</a:t>
            </a:r>
            <a:br>
              <a:rPr lang="ru-RU" sz="1200" dirty="0" smtClean="0"/>
            </a:br>
            <a:r>
              <a:rPr lang="ru-RU" sz="1100" dirty="0" smtClean="0"/>
              <a:t>Рекомендуется проводить работу с тревожными детьми в трех направлениях:</a:t>
            </a:r>
            <a:br>
              <a:rPr lang="ru-RU" sz="1100" dirty="0" smtClean="0"/>
            </a:br>
            <a:r>
              <a:rPr lang="ru-RU" sz="1100" dirty="0" smtClean="0"/>
              <a:t>1. Повышение самооценки.</a:t>
            </a:r>
            <a:br>
              <a:rPr lang="ru-RU" sz="1100" dirty="0" smtClean="0"/>
            </a:br>
            <a:r>
              <a:rPr lang="ru-RU" sz="1100" dirty="0" smtClean="0"/>
              <a:t>2. Обучение ребенка умению управлять собой в конкретных, наиболее волнующих его ситуациях.</a:t>
            </a:r>
            <a:br>
              <a:rPr lang="ru-RU" sz="1100" dirty="0" smtClean="0"/>
            </a:br>
            <a:r>
              <a:rPr lang="ru-RU" sz="1100" dirty="0" smtClean="0"/>
              <a:t>3. Снятие мышечного напряжения.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dirty="0" smtClean="0"/>
              <a:t>Повышение самооценки.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Повысить самооценку ребенка за короткое время невозможно. Необходимо ежедневно проводить целенаправленную работу. Следует чаще хвалить ребенка его даже за незначительные успехи, отмечайте их в присутствии других детей. Однако ваша похвала должна быть искренней, потому что дети остро реагируют на фальшь. Причем ребенок обязательно должен знать, за что его похвалили. В любой ситуации можно найти повод для того, чтобы похвалить ребенка.</a:t>
            </a:r>
            <a:br>
              <a:rPr lang="ru-RU" sz="1100" dirty="0" smtClean="0"/>
            </a:br>
            <a:r>
              <a:rPr lang="ru-RU" sz="1100" dirty="0" smtClean="0"/>
              <a:t>Можно оформить стенд "Звезда недели", на котором раз в неделю вся информация будет посвящена успехам ребенка.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sz="1100" b="1" dirty="0" smtClean="0"/>
              <a:t>Обучение детей умению управлять своим поведением.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Если у ребенка проявляется тревога при выполнении учебных заданий, не рекомендуется проводить какие-либо виды работ, учитывающие скорость. Нельзя подгонять и торопить их.</a:t>
            </a:r>
            <a:br>
              <a:rPr lang="ru-RU" sz="1100" dirty="0" smtClean="0"/>
            </a:br>
            <a:r>
              <a:rPr lang="ru-RU" sz="1100" dirty="0" smtClean="0"/>
              <a:t>Обращаясь к тревожному ребенку с просьбой или вопросом, желательно установить с ним контакт глаз: либо вы наклонитесь к нему, либо приподнимите ребенка до уровня ваших глаз.</a:t>
            </a:r>
            <a:br>
              <a:rPr lang="ru-RU" sz="1100" dirty="0" smtClean="0"/>
            </a:br>
            <a:r>
              <a:rPr lang="ru-RU" sz="1100" dirty="0" smtClean="0"/>
              <a:t>Совместное со взрослым сочинение сказок и историй научит ребенка выражать словами свою тревогу и страх. И даже если он приписывает их не себе, а вымышленному герою, это поможет снять эмоциональный груз внутреннего переживания и в какой-то мере успокоит ребенка.</a:t>
            </a:r>
            <a:br>
              <a:rPr lang="ru-RU" sz="1100" dirty="0" smtClean="0"/>
            </a:br>
            <a:r>
              <a:rPr lang="ru-RU" sz="1100" dirty="0" smtClean="0"/>
              <a:t>Обучать ребенка управлять собой в конкретных, наиболее волнующих его ситуациях можно и нужно в повседневной работе с ним. Полезно применять в работе с тревожными детьми ролевые игры. Разыгрывать можно как знакомые ситуации, так и те, которые вызывают особую тревогу ребенка (например, ситуация "боюсь воспитателя, учителя" даст ребенку возможность поиграть с куклой, символизирующей фигуру педагога; ситуация "боюсь войны" позволит действовать от имени фашиста, бомбы, то есть чего-то страшного, чего боится ребенок).</a:t>
            </a:r>
            <a:br>
              <a:rPr lang="ru-RU" sz="1100" dirty="0" smtClean="0"/>
            </a:br>
            <a:r>
              <a:rPr lang="ru-RU" sz="1100" dirty="0" smtClean="0"/>
              <a:t>Игры, в которых кукла взрослого исполняет роль ребенка, а кукла ребенка - роль взрослого, помогут ребенку выразить свои эмоции, а вам - сделать много интересных и важных открытий. Тревожные дети боятся двигаться, а ведь именно в подвижной эмоциональной игре (война, "казаки-разбойники") ребенок может пережить и сильный страх, и волнение, и это поможет ему снять напряжение в реальной жизни.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sz="1100" b="1" dirty="0" smtClean="0"/>
              <a:t>Снятие мышечного напряжения.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Желательно при работе с тревожными детьми использовать игры на телесный контакт. Очень полезны упражнения на релаксацию, техника глубокого дыхания, занятия йогой, массаж и просто растирания тела.</a:t>
            </a:r>
            <a:br>
              <a:rPr lang="ru-RU" sz="1100" dirty="0" smtClean="0"/>
            </a:br>
            <a:r>
              <a:rPr lang="ru-RU" sz="1100" dirty="0" smtClean="0"/>
              <a:t>Еще один способ снятия излишней тревожности - раскрашивание лица старыми мамиными помадами. Можно также устроить импровизированный маскарад, шоу. Для этого надо приготовить маски, костюмы или просто старую взрослую одежду. Участие в представлении поможет тревожным детям расслабиться. А если маски и костюмы будут изготовлены руками детей (конечно, с участием взрослых), игра принесет им еще больше удовольствия.</a:t>
            </a:r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04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 smtClean="0"/>
              <a:t>Тест </a:t>
            </a:r>
            <a:r>
              <a:rPr lang="ru-RU" sz="5100" b="1" dirty="0"/>
              <a:t>навыка чтения</a:t>
            </a:r>
            <a:endParaRPr lang="ru-RU" sz="5100" dirty="0"/>
          </a:p>
          <a:p>
            <a:r>
              <a:rPr lang="ru-RU" sz="3400" b="1" dirty="0" smtClean="0"/>
              <a:t>Слабый </a:t>
            </a:r>
            <a:r>
              <a:rPr lang="ru-RU" sz="3400" b="1" dirty="0"/>
              <a:t>уровень </a:t>
            </a:r>
            <a:r>
              <a:rPr lang="ru-RU" sz="3400" b="1" dirty="0" err="1"/>
              <a:t>сформированности</a:t>
            </a:r>
            <a:r>
              <a:rPr lang="ru-RU" sz="3400" b="1" dirty="0"/>
              <a:t> навыка </a:t>
            </a:r>
            <a:r>
              <a:rPr lang="ru-RU" sz="3400" b="1" dirty="0" smtClean="0"/>
              <a:t>чтения</a:t>
            </a:r>
            <a:r>
              <a:rPr lang="ru-RU" sz="3400" b="1" dirty="0"/>
              <a:t>. </a:t>
            </a:r>
            <a:r>
              <a:rPr lang="ru-RU" sz="3400" dirty="0"/>
              <a:t>Единицей восприятия текста выступает отдельное слово или части слова (слоги). Ребенок медленно разбирает каждое слово и с трудом понимает то, что читает. Может правильно </a:t>
            </a:r>
            <a:r>
              <a:rPr lang="ru-RU" sz="3400" dirty="0" smtClean="0"/>
              <a:t>воспринимать </a:t>
            </a:r>
            <a:r>
              <a:rPr lang="ru-RU" sz="3400" dirty="0"/>
              <a:t>смысл только таких текстов, которые состоят из коротких простых фраз, написанных крупным шрифтом, </a:t>
            </a:r>
            <a:r>
              <a:rPr lang="ru-RU" sz="3400" dirty="0" smtClean="0"/>
              <a:t>не </a:t>
            </a:r>
            <a:r>
              <a:rPr lang="ru-RU" sz="3400" dirty="0"/>
              <a:t>читает не только книги, но и тексты в учебниках. Когда его заставляют это делать, то он, видя перед собой большие по </a:t>
            </a:r>
            <a:r>
              <a:rPr lang="ru-RU" sz="3400" dirty="0" smtClean="0"/>
              <a:t>объему </a:t>
            </a:r>
            <a:r>
              <a:rPr lang="ru-RU" sz="3400" dirty="0"/>
              <a:t>тексты, и не пытается их медленно разбирать, а пользуется методом угадывания слов по их общему виду, ориентируясь на начало слова или на корневую основу и опуская второстепенные части, обычно суффиксы и окончания. Предлоги с их </a:t>
            </a:r>
            <a:r>
              <a:rPr lang="ru-RU" sz="3400" dirty="0" smtClean="0"/>
              <a:t>управляющей </a:t>
            </a:r>
            <a:r>
              <a:rPr lang="ru-RU" sz="3400" dirty="0"/>
              <a:t>ролью также не воспринимаются. </a:t>
            </a:r>
          </a:p>
          <a:p>
            <a:r>
              <a:rPr lang="ru-RU" sz="3400" b="1" dirty="0" smtClean="0"/>
              <a:t>Навык </a:t>
            </a:r>
            <a:r>
              <a:rPr lang="ru-RU" sz="3400" b="1" dirty="0"/>
              <a:t>чтения сформирован не полностью. </a:t>
            </a:r>
            <a:r>
              <a:rPr lang="ru-RU" sz="3400" b="1" dirty="0" smtClean="0"/>
              <a:t>(СРЕДНИЙ УР)  </a:t>
            </a:r>
            <a:r>
              <a:rPr lang="ru-RU" sz="3400" dirty="0" smtClean="0"/>
              <a:t>Единицей </a:t>
            </a:r>
            <a:r>
              <a:rPr lang="ru-RU" sz="3400" dirty="0"/>
              <a:t>восприятия текста является словосочетание. Смысл </a:t>
            </a:r>
            <a:r>
              <a:rPr lang="ru-RU" sz="3400" dirty="0" smtClean="0"/>
              <a:t>предложения </a:t>
            </a:r>
            <a:r>
              <a:rPr lang="ru-RU" sz="3400" dirty="0"/>
              <a:t>ребенок понимает не сразу, а как бы складывает из двух-трех частей. При медленном чтении может разобрать любые </a:t>
            </a:r>
            <a:r>
              <a:rPr lang="ru-RU" sz="3400" dirty="0" smtClean="0"/>
              <a:t>тексты</a:t>
            </a:r>
            <a:r>
              <a:rPr lang="ru-RU" sz="3400" dirty="0"/>
              <a:t>. Просто построенные тексты на знакомые темы понимает </a:t>
            </a:r>
            <a:r>
              <a:rPr lang="ru-RU" sz="3400" dirty="0" smtClean="0"/>
              <a:t>легко</a:t>
            </a:r>
            <a:r>
              <a:rPr lang="ru-RU" sz="3400" dirty="0"/>
              <a:t>. Вполне адекватно может понимать только </a:t>
            </a:r>
            <a:r>
              <a:rPr lang="ru-RU" sz="3400" i="1" dirty="0"/>
              <a:t>короткие </a:t>
            </a:r>
            <a:r>
              <a:rPr lang="ru-RU" sz="3400" dirty="0"/>
              <a:t>тексты на незнакомые темы, так как «согласен» их читать медленно. </a:t>
            </a:r>
            <a:r>
              <a:rPr lang="ru-RU" sz="3400" dirty="0" smtClean="0"/>
              <a:t>Длинные</a:t>
            </a:r>
            <a:r>
              <a:rPr lang="ru-RU" sz="3400" dirty="0"/>
              <a:t>, стилистически усложненные предложения ребенок понимает с большим трудом. </a:t>
            </a:r>
            <a:r>
              <a:rPr lang="ru-RU" sz="3400" dirty="0" smtClean="0"/>
              <a:t>короткими </a:t>
            </a:r>
            <a:r>
              <a:rPr lang="ru-RU" sz="3400" dirty="0"/>
              <a:t>фразами.</a:t>
            </a:r>
          </a:p>
          <a:p>
            <a:r>
              <a:rPr lang="ru-RU" sz="3400" b="1" dirty="0" smtClean="0"/>
              <a:t>Навык </a:t>
            </a:r>
            <a:r>
              <a:rPr lang="ru-RU" sz="3400" b="1" dirty="0"/>
              <a:t>чтения развит хорошо. </a:t>
            </a:r>
            <a:r>
              <a:rPr lang="ru-RU" sz="3400" dirty="0"/>
              <a:t>Единицей </a:t>
            </a:r>
            <a:r>
              <a:rPr lang="ru-RU" sz="3400" dirty="0" smtClean="0"/>
              <a:t>восприятия </a:t>
            </a:r>
            <a:r>
              <a:rPr lang="ru-RU" sz="3400" dirty="0"/>
              <a:t>текста является целое предложение, смысл которого </a:t>
            </a:r>
            <a:r>
              <a:rPr lang="ru-RU" sz="3400" dirty="0" smtClean="0"/>
              <a:t>ребенок </a:t>
            </a:r>
            <a:r>
              <a:rPr lang="ru-RU" sz="3400" dirty="0"/>
              <a:t>схватывает сразу. Читает ребенок обычно много и с </a:t>
            </a:r>
            <a:r>
              <a:rPr lang="ru-RU" sz="3400" dirty="0" smtClean="0"/>
              <a:t>удовольствием</a:t>
            </a:r>
            <a:r>
              <a:rPr lang="ru-RU" sz="3400" dirty="0"/>
              <a:t>, пониманию доступны любые тексты. Сложности с </a:t>
            </a:r>
            <a:r>
              <a:rPr lang="ru-RU" sz="3400" dirty="0" smtClean="0"/>
              <a:t>пониманием </a:t>
            </a:r>
            <a:r>
              <a:rPr lang="ru-RU" sz="3400" dirty="0"/>
              <a:t>могут возникать только из-за ограниченного </a:t>
            </a:r>
            <a:r>
              <a:rPr lang="ru-RU" sz="3400" dirty="0" smtClean="0"/>
              <a:t>словарного </a:t>
            </a:r>
            <a:r>
              <a:rPr lang="ru-RU" sz="3400" dirty="0"/>
              <a:t>запаса и недостаточной общей осведомленности. </a:t>
            </a:r>
          </a:p>
          <a:p>
            <a:r>
              <a:rPr lang="ru-RU" sz="3400" b="1" dirty="0" smtClean="0"/>
              <a:t>Навык </a:t>
            </a:r>
            <a:r>
              <a:rPr lang="ru-RU" sz="3400" b="1" dirty="0"/>
              <a:t>чтения развит очень хорошо. </a:t>
            </a:r>
            <a:r>
              <a:rPr lang="ru-RU" sz="3400" dirty="0"/>
              <a:t>Чтение </a:t>
            </a:r>
            <a:r>
              <a:rPr lang="ru-RU" sz="3400" dirty="0" smtClean="0"/>
              <a:t>беглое</a:t>
            </a:r>
            <a:r>
              <a:rPr lang="ru-RU" sz="3400" dirty="0"/>
              <a:t>. Единицей восприятия текста является целое предложение, причем сразу схватывается не только его смысл, но и </a:t>
            </a:r>
            <a:r>
              <a:rPr lang="ru-RU" sz="3400" dirty="0" smtClean="0"/>
              <a:t>литературные</a:t>
            </a:r>
            <a:r>
              <a:rPr lang="ru-RU" sz="3400" dirty="0"/>
              <a:t>, языковые особенности. Пониманию доступны любые тексты. При чтении ребенок не только легко воспринимает содержание, но и невольно отмечает особенности литературного языка, </a:t>
            </a:r>
            <a:r>
              <a:rPr lang="ru-RU" sz="3400" dirty="0" smtClean="0"/>
              <a:t>характерные </a:t>
            </a:r>
            <a:r>
              <a:rPr lang="ru-RU" sz="3400" dirty="0"/>
              <a:t>для того или иного автора. </a:t>
            </a:r>
          </a:p>
          <a:p>
            <a:pPr>
              <a:buNone/>
            </a:pPr>
            <a:r>
              <a:rPr lang="ru-RU" sz="34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1600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Анализ результатов комплексной диагностики уч-ся 5-х кл. 2023 – 2024 уч. г.</vt:lpstr>
      <vt:lpstr>Диагностика эмоционального фона</vt:lpstr>
      <vt:lpstr>Презентация PowerPoint</vt:lpstr>
      <vt:lpstr>Презентация PowerPoint</vt:lpstr>
      <vt:lpstr>Презентация PowerPoint</vt:lpstr>
      <vt:lpstr>УРОВЕНЬ ШКОЛЬНОЙ ТЕВОЖНОСТИ</vt:lpstr>
      <vt:lpstr>Характеристика факторов</vt:lpstr>
      <vt:lpstr>Психологические рекомендации</vt:lpstr>
      <vt:lpstr>Познавательные УУД</vt:lpstr>
      <vt:lpstr>Познавательные УУД</vt:lpstr>
      <vt:lpstr>Коррекция навыка чтения (начало)</vt:lpstr>
      <vt:lpstr>Коррекция навыка чтения (продолжение)</vt:lpstr>
      <vt:lpstr>Презентация PowerPoint</vt:lpstr>
      <vt:lpstr>Познавательные  УУД</vt:lpstr>
      <vt:lpstr>Познавательные УУД</vt:lpstr>
      <vt:lpstr>Познавательные УУД</vt:lpstr>
      <vt:lpstr>Познавательные УУД</vt:lpstr>
      <vt:lpstr>Познавательные УУД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комплексной диагностики уч-ся 5-х кл. 2019 – 2020 уч. г.</dc:title>
  <dc:creator>Ольга Владимировна</dc:creator>
  <cp:lastModifiedBy>user</cp:lastModifiedBy>
  <cp:revision>38</cp:revision>
  <dcterms:created xsi:type="dcterms:W3CDTF">2019-11-13T11:19:30Z</dcterms:created>
  <dcterms:modified xsi:type="dcterms:W3CDTF">2024-03-31T16:03:36Z</dcterms:modified>
</cp:coreProperties>
</file>