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8" r:id="rId2"/>
    <p:sldId id="409" r:id="rId3"/>
    <p:sldId id="403" r:id="rId4"/>
    <p:sldId id="406" r:id="rId5"/>
    <p:sldId id="381" r:id="rId6"/>
    <p:sldId id="385" r:id="rId7"/>
    <p:sldId id="386" r:id="rId8"/>
    <p:sldId id="404" r:id="rId9"/>
    <p:sldId id="382" r:id="rId10"/>
    <p:sldId id="389" r:id="rId11"/>
    <p:sldId id="290" r:id="rId12"/>
    <p:sldId id="388" r:id="rId13"/>
    <p:sldId id="416" r:id="rId14"/>
    <p:sldId id="387" r:id="rId15"/>
    <p:sldId id="410" r:id="rId16"/>
    <p:sldId id="411" r:id="rId17"/>
    <p:sldId id="412" r:id="rId18"/>
    <p:sldId id="413" r:id="rId19"/>
    <p:sldId id="415" r:id="rId20"/>
    <p:sldId id="414" r:id="rId21"/>
    <p:sldId id="39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00"/>
    <a:srgbClr val="006600"/>
    <a:srgbClr val="87A721"/>
    <a:srgbClr val="003300"/>
    <a:srgbClr val="E1ED9B"/>
    <a:srgbClr val="CCE056"/>
    <a:srgbClr val="96B9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5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9E001AC0-B6E6-4E77-B44B-A75F29C1DD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7773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FF6123F2-11A3-435B-B1E4-14E4D36955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4878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2200" smtClean="0">
                <a:effectLst/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80ED410E-8806-4513-A732-EDA2DC9BF2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444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4574F-45E4-4656-9F45-8333FF44D0C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7656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D44F5-3562-422D-8954-92D33F37C7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822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88BA7-2C58-4AC5-A042-1F18E1EF8AC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736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20217-7B3B-454D-A844-7F41CBCB6C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422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5707D-80F2-4899-B00E-0F653D9973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170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F6BDB-7227-4534-A523-7F45DD99841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038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817E4-8DEA-4721-8D30-F86477A5689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928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C4822-B7C2-4272-88F4-17126F3906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49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4CED2-8DE3-41AA-8985-00817BC57E4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0851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D2581-E493-4EFC-A50E-D3B0564296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843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D1475-E1FE-403F-AAE2-771F2B26EE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3255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095A8E55-DF1E-42DC-916D-0C1488FCB6C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pic>
        <p:nvPicPr>
          <p:cNvPr id="4" name="Picture 37" descr="wat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3.png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e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oleObject" Target="../embeddings/oleObject6.bin"/><Relationship Id="rId21" Type="http://schemas.openxmlformats.org/officeDocument/2006/relationships/image" Target="../media/image16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17" Type="http://schemas.openxmlformats.org/officeDocument/2006/relationships/image" Target="../media/image14.wmf"/><Relationship Id="rId25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17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image" Target="../media/image17.wmf"/><Relationship Id="rId10" Type="http://schemas.openxmlformats.org/officeDocument/2006/relationships/image" Target="../media/image11.wmf"/><Relationship Id="rId19" Type="http://schemas.openxmlformats.org/officeDocument/2006/relationships/image" Target="../media/image15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wmf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ctr"/>
            <a:r>
              <a:rPr lang="ru-RU" altLang="ru-RU" sz="2000" b="0" dirty="0" smtClean="0"/>
              <a:t/>
            </a:r>
            <a:br>
              <a:rPr lang="ru-RU" altLang="ru-RU" sz="2000" b="0" dirty="0" smtClean="0"/>
            </a:br>
            <a:r>
              <a:rPr lang="ru-RU" altLang="ru-RU" sz="2000" b="0" dirty="0" smtClean="0"/>
              <a:t/>
            </a:r>
            <a:br>
              <a:rPr lang="ru-RU" altLang="ru-RU" sz="2000" b="0" dirty="0" smtClean="0"/>
            </a:br>
            <a:r>
              <a:rPr lang="ru-RU" altLang="ru-RU" sz="2400" dirty="0" smtClean="0">
                <a:latin typeface="Garamond" panose="02020404030301010803" pitchFamily="18" charset="0"/>
              </a:rPr>
              <a:t>Муниципальное автономное общеобразовательное учреждение </a:t>
            </a:r>
            <a:br>
              <a:rPr lang="ru-RU" altLang="ru-RU" sz="2400" dirty="0" smtClean="0">
                <a:latin typeface="Garamond" panose="02020404030301010803" pitchFamily="18" charset="0"/>
              </a:rPr>
            </a:br>
            <a:r>
              <a:rPr lang="ru-RU" altLang="ru-RU" sz="2400" dirty="0" smtClean="0">
                <a:latin typeface="Garamond" panose="02020404030301010803" pitchFamily="18" charset="0"/>
              </a:rPr>
              <a:t>средняя общеобразовательная школа № </a:t>
            </a:r>
            <a:r>
              <a:rPr lang="en-US" altLang="ru-RU" sz="2400" dirty="0">
                <a:latin typeface="Garamond" panose="02020404030301010803" pitchFamily="18" charset="0"/>
              </a:rPr>
              <a:t>6</a:t>
            </a:r>
            <a:r>
              <a:rPr lang="ru-RU" altLang="ru-RU" sz="2400" dirty="0" smtClean="0">
                <a:latin typeface="Garamond" panose="02020404030301010803" pitchFamily="18" charset="0"/>
              </a:rPr>
              <a:t>8 с углублённым изучением отдельных предметов</a:t>
            </a:r>
            <a:br>
              <a:rPr lang="ru-RU" altLang="ru-RU" sz="2400" dirty="0" smtClean="0">
                <a:latin typeface="Garamond" panose="02020404030301010803" pitchFamily="18" charset="0"/>
              </a:rPr>
            </a:br>
            <a:endParaRPr lang="ru-RU" altLang="ru-RU" sz="2400" dirty="0" smtClean="0">
              <a:latin typeface="Garamond" panose="02020404030301010803" pitchFamily="18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79512" y="908050"/>
            <a:ext cx="8713663" cy="3529062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altLang="ru-RU" sz="44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Решение задач высокого уровня сложности из ЕГЭ:</a:t>
            </a:r>
          </a:p>
          <a:p>
            <a:pPr marL="0" indent="0" algn="ctr">
              <a:buFontTx/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Метод рационализации при  решении неравенств</a:t>
            </a:r>
            <a:r>
              <a:rPr lang="ru-RU" altLang="ru-RU" sz="3600" b="1" dirty="0" smtClean="0">
                <a:solidFill>
                  <a:srgbClr val="006600"/>
                </a:solidFill>
                <a:latin typeface="Garamond" panose="02020404030301010803" pitchFamily="18" charset="0"/>
              </a:rPr>
              <a:t> </a:t>
            </a:r>
          </a:p>
          <a:p>
            <a:pPr marL="0" indent="0" algn="ctr">
              <a:buFontTx/>
              <a:buNone/>
            </a:pPr>
            <a:endParaRPr lang="ru-RU" altLang="ru-RU" sz="1800" b="1" dirty="0" smtClean="0">
              <a:solidFill>
                <a:srgbClr val="006600"/>
              </a:solidFill>
              <a:latin typeface="Garamond" panose="02020404030301010803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endParaRPr lang="ru-RU" altLang="ru-RU" sz="2000" dirty="0" smtClean="0">
              <a:latin typeface="Garamond" panose="02020404030301010803" pitchFamily="18" charset="0"/>
            </a:endParaRPr>
          </a:p>
          <a:p>
            <a:pPr marL="0" indent="0" algn="r"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Подготовила </a:t>
            </a:r>
          </a:p>
          <a:p>
            <a:pPr marL="0" indent="0" algn="r"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Колобова Елена Николаевна, </a:t>
            </a:r>
          </a:p>
          <a:p>
            <a:pPr marL="0" indent="0" algn="r"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учитель математики высшей категории </a:t>
            </a:r>
          </a:p>
          <a:p>
            <a:pPr marL="0" indent="0" algn="r"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МАОУСОШ </a:t>
            </a:r>
            <a:r>
              <a:rPr lang="ru-RU" alt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№</a:t>
            </a:r>
            <a:r>
              <a:rPr lang="en-US" alt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6</a:t>
            </a:r>
            <a:r>
              <a:rPr lang="ru-RU" alt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8 </a:t>
            </a:r>
            <a:r>
              <a:rPr lang="ru-RU" altLang="ru-RU" sz="20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с УИОП г. Екатеринбурга </a:t>
            </a:r>
            <a:endParaRPr lang="ru-RU" altLang="ru-RU" sz="20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ctr">
              <a:buFontTx/>
              <a:buNone/>
            </a:pPr>
            <a:endParaRPr lang="ru-RU" altLang="ru-RU" sz="4400" b="1" dirty="0" smtClean="0">
              <a:solidFill>
                <a:srgbClr val="006600"/>
              </a:solidFill>
              <a:latin typeface="Garamond" panose="02020404030301010803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44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  <a:t/>
            </a:r>
            <a:br>
              <a:rPr lang="ru-RU" altLang="ru-RU" sz="4400" b="1" dirty="0" smtClean="0">
                <a:solidFill>
                  <a:srgbClr val="006600"/>
                </a:solidFill>
                <a:latin typeface="Book Antiqua" panose="02040602050305030304" pitchFamily="18" charset="0"/>
              </a:rPr>
            </a:b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937170"/>
              </p:ext>
            </p:extLst>
          </p:nvPr>
        </p:nvGraphicFramePr>
        <p:xfrm>
          <a:off x="383842" y="1008774"/>
          <a:ext cx="8508638" cy="1268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Уравнение" r:id="rId3" imgW="2209680" imgH="507960" progId="Equation.3">
                  <p:embed/>
                </p:oleObj>
              </mc:Choice>
              <mc:Fallback>
                <p:oleObj name="Уравнение" r:id="rId3" imgW="2209680" imgH="50796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42" y="1008774"/>
                        <a:ext cx="8508638" cy="1268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71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184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000584"/>
              </p:ext>
            </p:extLst>
          </p:nvPr>
        </p:nvGraphicFramePr>
        <p:xfrm>
          <a:off x="2699792" y="5661248"/>
          <a:ext cx="565308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Формула" r:id="rId5" imgW="1778000" imgH="241300" progId="Equation.3">
                  <p:embed/>
                </p:oleObj>
              </mc:Choice>
              <mc:Fallback>
                <p:oleObj name="Формула" r:id="rId5" imgW="17780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61248"/>
                        <a:ext cx="5653087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301420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8658324"/>
                  </p:ext>
                </p:extLst>
              </p:nvPr>
            </p:nvGraphicFramePr>
            <p:xfrm>
              <a:off x="383842" y="2295286"/>
              <a:ext cx="8364622" cy="27178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64622"/>
                  </a:tblGrid>
                  <a:tr h="271789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ru-RU" sz="32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ru-RU" sz="3200" i="1" smtClean="0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sSup>
                                          <m:sSupPr>
                                            <m:ctrlPr>
                                              <a:rPr lang="en-US" sz="320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ru-RU" sz="3200" b="0" i="1" smtClean="0">
                                            <a:latin typeface="Cambria Math" panose="02040503050406030204" pitchFamily="18" charset="0"/>
                                          </a:rPr>
                                          <m:t>+2х−2</m:t>
                                        </m:r>
                                        <m:r>
                                          <a:rPr lang="ru-RU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&gt;0</m:t>
                                        </m:r>
                                      </m:e>
                                      <m:e>
                                        <m:r>
                                          <a:rPr lang="ru-RU" sz="32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ru-RU" sz="3200" b="0" i="1" smtClean="0">
                                            <a:latin typeface="Cambria Math" panose="02040503050406030204" pitchFamily="18" charset="0"/>
                                          </a:rPr>
                                          <m:t>+2х−2−1)(2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ru-RU" sz="3200" b="0" i="1" smtClean="0">
                                            <a:latin typeface="Cambria Math" panose="02040503050406030204" pitchFamily="18" charset="0"/>
                                          </a:rPr>
                                          <m:t>−х−1−</m:t>
                                        </m:r>
                                        <m:r>
                                          <a:rPr lang="en-US" sz="3200" b="0" i="1" smtClean="0">
                                            <a:latin typeface="Cambria Math"/>
                                          </a:rPr>
                                          <m:t>9</m:t>
                                        </m:r>
                                        <m:r>
                                          <a:rPr lang="ru-RU" sz="3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32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ru-RU" sz="32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ru-RU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&lt;0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8658324"/>
                  </p:ext>
                </p:extLst>
              </p:nvPr>
            </p:nvGraphicFramePr>
            <p:xfrm>
              <a:off x="383842" y="2295286"/>
              <a:ext cx="8364622" cy="27178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64622"/>
                  </a:tblGrid>
                  <a:tr h="271789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73" t="-225" r="-73" b="-2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447080"/>
              </p:ext>
            </p:extLst>
          </p:nvPr>
        </p:nvGraphicFramePr>
        <p:xfrm>
          <a:off x="735583" y="840916"/>
          <a:ext cx="3908425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Уравнение" r:id="rId3" imgW="1206360" imgH="431640" progId="Equation.3">
                  <p:embed/>
                </p:oleObj>
              </mc:Choice>
              <mc:Fallback>
                <p:oleObj name="Уравнение" r:id="rId3" imgW="12063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583" y="840916"/>
                        <a:ext cx="3908425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850" y="188913"/>
            <a:ext cx="22320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2"/>
                </a:solidFill>
                <a:latin typeface="Garamond" pitchFamily="18" charset="0"/>
              </a:rPr>
              <a:t>Пример </a:t>
            </a:r>
            <a:r>
              <a:rPr lang="ru-RU" sz="3200" dirty="0" smtClean="0">
                <a:solidFill>
                  <a:schemeClr val="tx2"/>
                </a:solidFill>
                <a:latin typeface="Garamond" pitchFamily="18" charset="0"/>
              </a:rPr>
              <a:t>2</a:t>
            </a:r>
            <a:endParaRPr lang="ru-RU" sz="3200" dirty="0">
              <a:solidFill>
                <a:schemeClr val="tx2"/>
              </a:solidFill>
              <a:latin typeface="Garamon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9512" y="2146588"/>
                <a:ext cx="3610397" cy="1771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5−х</m:t>
                              </m:r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5−х</m:t>
                              </m:r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2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х+2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28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b="0" i="1" smtClean="0">
                                          <a:latin typeface="Cambria Math" panose="02040503050406030204" pitchFamily="18" charset="0"/>
                                        </a:rPr>
                                        <m:t>(5−х)</m:t>
                                      </m:r>
                                    </m:e>
                                    <m:sup>
                                      <m:r>
                                        <a:rPr lang="ru-RU" sz="28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ru-R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46588"/>
                <a:ext cx="3610397" cy="1771703"/>
              </a:xfrm>
              <a:prstGeom prst="rect">
                <a:avLst/>
              </a:prstGeom>
              <a:blipFill rotWithShape="1">
                <a:blip r:embed="rId5"/>
                <a:stretch>
                  <a:fillRect b="-20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3522" y="4293096"/>
                <a:ext cx="331236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5−х</m:t>
                              </m:r>
                            </m:sub>
                          </m:sSub>
                        </m:fName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(х+2)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e>
                      </m:fun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2" y="4293096"/>
                <a:ext cx="3312368" cy="430887"/>
              </a:xfrm>
              <a:prstGeom prst="rect">
                <a:avLst/>
              </a:prstGeom>
              <a:blipFill rotWithShape="0">
                <a:blip r:embed="rId6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9592" y="4941168"/>
                <a:ext cx="42135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(5−х−1)(х+2−1)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41168"/>
                <a:ext cx="4213589" cy="430887"/>
              </a:xfrm>
              <a:prstGeom prst="rect">
                <a:avLst/>
              </a:prstGeom>
              <a:blipFill rotWithShape="0"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5661248"/>
                <a:ext cx="23918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Ответ: 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−1;4)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661248"/>
                <a:ext cx="2391809" cy="430887"/>
              </a:xfrm>
              <a:prstGeom prst="rect">
                <a:avLst/>
              </a:prstGeom>
              <a:blipFill rotWithShape="0">
                <a:blip r:embed="rId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429485"/>
              </p:ext>
            </p:extLst>
          </p:nvPr>
        </p:nvGraphicFramePr>
        <p:xfrm>
          <a:off x="323528" y="597815"/>
          <a:ext cx="2046287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Уравнение" r:id="rId3" imgW="787320" imgH="1701720" progId="Equation.3">
                  <p:embed/>
                </p:oleObj>
              </mc:Choice>
              <mc:Fallback>
                <p:oleObj name="Уравнение" r:id="rId3" imgW="787320" imgH="1701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97815"/>
                        <a:ext cx="2046287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2320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2"/>
                </a:solidFill>
                <a:latin typeface="Garamond" pitchFamily="18" charset="0"/>
              </a:rPr>
              <a:t>Пример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4886325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−х−1)(3х−1−1)(</m:t>
                      </m:r>
                      <m:r>
                        <a:rPr lang="ru-RU" sz="2800" b="0" i="1" smtClean="0">
                          <a:latin typeface="Cambria Math"/>
                        </a:rPr>
                        <m:t>2х−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−1)(3−2х−1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86325"/>
                <a:ext cx="91440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3688" y="5733256"/>
                <a:ext cx="428604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Ответ: 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dPr>
                        <m:e/>
                      </m:d>
                      <m:f>
                        <m:f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;1)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∪(1;1,5)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733256"/>
                <a:ext cx="4286045" cy="901785"/>
              </a:xfrm>
              <a:prstGeom prst="rect">
                <a:avLst/>
              </a:prstGeom>
              <a:blipFill rotWithShape="0"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584200"/>
                <a:ext cx="6325193" cy="673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/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−х</m:t>
                              </m:r>
                            </m:sub>
                          </m:sSub>
                        </m:fName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(3х−1)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/>
                                    <m:sup/>
                                  </m:sSubSup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800" b="0" i="1" smtClean="0">
                                      <a:latin typeface="Cambria Math"/>
                                    </a:rPr>
                                    <m:t>х</m:t>
                                  </m:r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²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(3−2х)</m:t>
                              </m:r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84200"/>
                <a:ext cx="6325193" cy="6738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136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Объект 5"/>
          <p:cNvGraphicFramePr>
            <a:graphicFrameLocks noChangeAspect="1"/>
          </p:cNvGraphicFramePr>
          <p:nvPr/>
        </p:nvGraphicFramePr>
        <p:xfrm>
          <a:off x="0" y="747713"/>
          <a:ext cx="91440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Формула" r:id="rId3" imgW="3035300" imgH="241300" progId="Equation.3">
                  <p:embed/>
                </p:oleObj>
              </mc:Choice>
              <mc:Fallback>
                <p:oleObj name="Формула" r:id="rId3" imgW="3035300" imgH="2413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47713"/>
                        <a:ext cx="91440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850" y="188913"/>
            <a:ext cx="22320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2"/>
                </a:solidFill>
                <a:latin typeface="Garamond" pitchFamily="18" charset="0"/>
              </a:rPr>
              <a:t>Пример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988971"/>
                <a:ext cx="9093411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</m:sub>
                          </m:sSub>
                        </m:fName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(3−х)</m:t>
                          </m:r>
                          <m:func>
                            <m:func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х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ru-RU" sz="28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4−х</m:t>
                                  </m:r>
                                </m:e>
                              </m:d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ru-RU" sz="2800" b="0" i="1" smtClean="0">
                                          <a:latin typeface="Cambria Math" panose="02040503050406030204" pitchFamily="18" charset="0"/>
                                        </a:rPr>
                                        <m:t>х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80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800" b="0" i="1" smtClean="0">
                                          <a:latin typeface="Cambria Math" panose="02040503050406030204" pitchFamily="18" charset="0"/>
                                        </a:rPr>
                                        <m:t>3−х</m:t>
                                      </m:r>
                                    </m:e>
                                  </m:d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80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80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ru-R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х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sz="280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4−х</m:t>
                                          </m:r>
                                        </m:e>
                                      </m:d>
                                      <m:r>
                                        <a:rPr lang="ru-RU" sz="28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  <m:r>
                                        <a:rPr lang="ru-RU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≥0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ru-RU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3−х</m:t>
                              </m:r>
                            </m:e>
                          </m:d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−1)(</m:t>
                          </m:r>
                          <m:func>
                            <m:func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х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ru-RU" sz="28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4−х</m:t>
                                  </m:r>
                                </m:e>
                              </m:d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88971"/>
                <a:ext cx="9093411" cy="861774"/>
              </a:xfrm>
              <a:prstGeom prst="rect">
                <a:avLst/>
              </a:prstGeom>
              <a:blipFill rotWithShape="0">
                <a:blip r:embed="rId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43076" y="5805264"/>
                <a:ext cx="49891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Ответ:(0;1)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∪(1;</m:t>
                      </m:r>
                      <m:d>
                        <m:dPr>
                          <m:begChr m:val=""/>
                          <m:endChr m:val="]"/>
                          <m:ctrlPr>
                            <a:rPr lang="ru-RU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1,5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2;3)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76" y="5805264"/>
                <a:ext cx="498918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Пример 5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36711" y="980728"/>
                <a:ext cx="6336704" cy="702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2х+1</m:t>
                          </m:r>
                        </m:e>
                      </m:rad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ru-RU" sz="3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32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х</m:t>
                              </m:r>
                            </m:e>
                            <m:sup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+х+5</m:t>
                          </m:r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6711" y="980728"/>
                <a:ext cx="6336704" cy="7023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1421" y="2204864"/>
                <a:ext cx="5120441" cy="1190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2х+1</m:t>
                              </m:r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2х+1</m:t>
                              </m:r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ru-RU" sz="3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х</m:t>
                                  </m:r>
                                </m:e>
                                <m:sup>
                                  <m:r>
                                    <a:rPr lang="ru-RU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+х+5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21" y="2204864"/>
                <a:ext cx="5120441" cy="1190839"/>
              </a:xfrm>
              <a:prstGeom prst="rect">
                <a:avLst/>
              </a:prstGeom>
              <a:blipFill rotWithShape="0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568" y="4797152"/>
                <a:ext cx="3709798" cy="796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Ответ: 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;1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4;+∞)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97152"/>
                <a:ext cx="3709798" cy="7961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3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27100"/>
          </a:xfrm>
        </p:spPr>
        <p:txBody>
          <a:bodyPr/>
          <a:lstStyle/>
          <a:p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6</a:t>
            </a:r>
            <a:endParaRPr lang="ru-RU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1115740"/>
                <a:ext cx="38092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х+6</m:t>
                          </m:r>
                        </m:e>
                      </m:d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+5х+9</m:t>
                          </m: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15740"/>
                <a:ext cx="3809248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2594749"/>
                <a:ext cx="76061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(х+6−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−5х−9)(х+6+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+5х+9)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94749"/>
                <a:ext cx="760618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9552" y="4509120"/>
            <a:ext cx="2348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Ответ: (-3;-1)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69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7</a:t>
            </a:r>
            <a:endParaRPr lang="ru-RU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698" y="1252538"/>
                <a:ext cx="3899016" cy="1529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(х+</m:t>
                              </m:r>
                              <m:f>
                                <m:fPr>
                                  <m:ctrlPr>
                                    <a:rPr lang="ru-RU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−2х+</m:t>
                              </m:r>
                              <m:f>
                                <m:fPr>
                                  <m:ctrlPr>
                                    <a:rPr lang="ru-RU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98" y="1252538"/>
                <a:ext cx="3899016" cy="1529586"/>
              </a:xfrm>
              <a:prstGeom prst="rect">
                <a:avLst/>
              </a:prstGeom>
              <a:blipFill rotWithShape="0">
                <a:blip r:embed="rId2"/>
                <a:stretch>
                  <a:fillRect b="-1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2996952"/>
                <a:ext cx="3199016" cy="2034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−2х+</m:t>
                              </m:r>
                              <m:f>
                                <m:fPr>
                                  <m:ctrlPr>
                                    <a:rPr lang="ru-RU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х+</m:t>
                              </m:r>
                              <m:f>
                                <m:fPr>
                                  <m:ctrlPr>
                                    <a:rPr lang="ru-RU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2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96952"/>
                <a:ext cx="3199016" cy="2034788"/>
              </a:xfrm>
              <a:prstGeom prst="rect">
                <a:avLst/>
              </a:prstGeom>
              <a:blipFill rotWithShape="0">
                <a:blip r:embed="rId3"/>
                <a:stretch>
                  <a:fillRect b="-2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5246568"/>
                <a:ext cx="559787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Ответ:(−</m:t>
                      </m:r>
                      <m:f>
                        <m:f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;−</m:t>
                      </m:r>
                      <m:f>
                        <m:f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∪(</m:t>
                      </m:r>
                      <m:f>
                        <m:fPr>
                          <m:ctrlPr>
                            <a:rPr lang="ru-RU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ru-RU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)∪(</m:t>
                      </m:r>
                      <m:f>
                        <m:fPr>
                          <m:ctrlPr>
                            <a:rPr lang="ru-RU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ru-RU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46568"/>
                <a:ext cx="5597879" cy="901785"/>
              </a:xfrm>
              <a:prstGeom prst="rect">
                <a:avLst/>
              </a:prstGeom>
              <a:blipFill rotWithShape="0">
                <a:blip r:embed="rId4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2764336"/>
                  </p:ext>
                </p:extLst>
              </p:nvPr>
            </p:nvGraphicFramePr>
            <p:xfrm>
              <a:off x="539552" y="332658"/>
              <a:ext cx="7704855" cy="6412767"/>
            </p:xfrm>
            <a:graphic>
              <a:graphicData uri="http://schemas.openxmlformats.org/drawingml/2006/table">
                <a:tbl>
                  <a:tblPr firstRow="1" firstCol="1" bandRow="1">
                    <a:tableStyleId>{0E3FDE45-AF77-4B5C-9715-49D594BDF05E}</a:tableStyleId>
                  </a:tblPr>
                  <a:tblGrid>
                    <a:gridCol w="1570596"/>
                    <a:gridCol w="4336648"/>
                    <a:gridCol w="1797611"/>
                  </a:tblGrid>
                  <a:tr h="3324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(−∞;−3</m:t>
                                    </m:r>
                                  </m:e>
                                </m:d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∪</m:t>
                                </m:r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2;∞)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В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324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(-3;-2)</a:t>
                          </a:r>
                          <a14:m>
                            <m:oMath xmlns:m="http://schemas.openxmlformats.org/officeDocument/2006/math">
                              <m:r>
                                <a:rPr lang="ru-RU" sz="2000">
                                  <a:effectLst/>
                                  <a:latin typeface="Cambria Math"/>
                                </a:rPr>
                                <m:t>∪(2;∞)</m:t>
                              </m:r>
                            </m:oMath>
                          </a14:m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С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324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3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1;3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Е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324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4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И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324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5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−6;∞)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Ш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324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6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(−∞;−3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effectLst/>
                            </a:rPr>
                            <a:t>Д</a:t>
                          </a:r>
                          <a:endParaRPr lang="ru-RU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324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7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−2;8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effectLst/>
                            </a:rPr>
                            <a:t>Э</a:t>
                          </a:r>
                          <a:endParaRPr lang="ru-RU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324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8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−1;4)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Н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7399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9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ru-RU" sz="20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;1)∪(1;</m:t>
                                </m:r>
                                <m:f>
                                  <m:f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А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983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10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−3;−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0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∪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1;2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Р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324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11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0;1</m:t>
                                    </m:r>
                                  </m:e>
                                </m:d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∪(</m:t>
                                </m:r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1;1,5</m:t>
                                    </m:r>
                                  </m:e>
                                </m:d>
                                <m:r>
                                  <a:rPr lang="ru-RU" sz="2000">
                                    <a:effectLst/>
                                    <a:latin typeface="Cambria Math"/>
                                  </a:rPr>
                                  <m:t>∪</m:t>
                                </m:r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2;3)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Г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8276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12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>
                                          <a:effectLst/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 sz="2000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;1</m:t>
                                  </m:r>
                                </m:e>
                              </m:d>
                              <m:r>
                                <a:rPr lang="ru-RU" sz="2000">
                                  <a:effectLst/>
                                  <a:latin typeface="Cambria Math"/>
                                </a:rPr>
                                <m:t>⋃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4;∞)</m:t>
                                  </m:r>
                                </m:e>
                              </m:d>
                            </m:oMath>
                          </a14:m>
                          <a:endParaRPr lang="ru-RU" sz="2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М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8300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13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>
                                          <a:effectLst/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ru-RU" sz="2000">
                                          <a:effectLst/>
                                          <a:latin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;−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>
                                          <a:effectLst/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 sz="2000">
                                          <a:effectLst/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ru-RU" sz="2000">
                                  <a:effectLst/>
                                  <a:latin typeface="Cambria Math"/>
                                </a:rPr>
                                <m:t>∪</m:t>
                              </m:r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>
                                          <a:effectLst/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 sz="2000">
                                          <a:effectLst/>
                                          <a:latin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;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>
                                          <a:effectLst/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 sz="2000">
                                          <a:effectLst/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ru-RU" sz="2000">
                                  <a:effectLst/>
                                  <a:latin typeface="Cambria Math"/>
                                </a:rPr>
                                <m:t>∪</m:t>
                              </m:r>
                              <m:d>
                                <m:dPr>
                                  <m:ctrlPr>
                                    <a:rPr lang="ru-RU" sz="20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>
                                          <a:effectLst/>
                                          <a:latin typeface="Cambria Math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ru-RU" sz="2000">
                                          <a:effectLst/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ru-RU" sz="2000">
                                      <a:effectLst/>
                                      <a:latin typeface="Cambria Math"/>
                                    </a:rPr>
                                    <m:t>;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>
                                          <a:effectLst/>
                                          <a:latin typeface="Cambria Math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ru-RU" sz="2000">
                                          <a:effectLst/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ru-RU" sz="20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 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Ч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324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14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>
                                        <a:effectLst/>
                                        <a:latin typeface="Cambria Math"/>
                                      </a:rPr>
                                      <m:t>−3;−1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З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2764336"/>
                  </p:ext>
                </p:extLst>
              </p:nvPr>
            </p:nvGraphicFramePr>
            <p:xfrm>
              <a:off x="539552" y="332658"/>
              <a:ext cx="7704855" cy="6371688"/>
            </p:xfrm>
            <a:graphic>
              <a:graphicData uri="http://schemas.openxmlformats.org/drawingml/2006/table">
                <a:tbl>
                  <a:tblPr firstRow="1" firstCol="1" bandRow="1">
                    <a:tableStyleId>{0E3FDE45-AF77-4B5C-9715-49D594BDF05E}</a:tableStyleId>
                  </a:tblPr>
                  <a:tblGrid>
                    <a:gridCol w="1570596"/>
                    <a:gridCol w="4336648"/>
                    <a:gridCol w="1797611"/>
                  </a:tblGrid>
                  <a:tr h="3505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126" marR="60126" marT="0" marB="0">
                        <a:blipFill rotWithShape="0">
                          <a:blip r:embed="rId2"/>
                          <a:stretch>
                            <a:fillRect l="-36236" t="-148276" r="-41573" b="-17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В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324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2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126" marR="60126" marT="0" marB="0">
                        <a:blipFill rotWithShape="0">
                          <a:blip r:embed="rId2"/>
                          <a:stretch>
                            <a:fillRect l="-36236" t="-266667" r="-41573" b="-176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С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3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126" marR="60126" marT="0" marB="0">
                        <a:blipFill rotWithShape="0">
                          <a:blip r:embed="rId2"/>
                          <a:stretch>
                            <a:fillRect l="-36236" t="-341379" r="-41573" b="-15465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Е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324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4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И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5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126" marR="60126" marT="0" marB="0">
                        <a:blipFill rotWithShape="0">
                          <a:blip r:embed="rId2"/>
                          <a:stretch>
                            <a:fillRect l="-36236" t="-534483" r="-41573" b="-135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Ш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6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126" marR="60126" marT="0" marB="0">
                        <a:blipFill rotWithShape="0">
                          <a:blip r:embed="rId2"/>
                          <a:stretch>
                            <a:fillRect l="-36236" t="-645614" r="-41573" b="-12771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effectLst/>
                            </a:rPr>
                            <a:t>Д</a:t>
                          </a:r>
                          <a:endParaRPr lang="ru-RU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7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126" marR="60126" marT="0" marB="0">
                        <a:blipFill rotWithShape="0">
                          <a:blip r:embed="rId2"/>
                          <a:stretch>
                            <a:fillRect l="-36236" t="-732759" r="-41573" b="-11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effectLst/>
                            </a:rPr>
                            <a:t>Э</a:t>
                          </a:r>
                          <a:endParaRPr lang="ru-RU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8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126" marR="60126" marT="0" marB="0">
                        <a:blipFill rotWithShape="0">
                          <a:blip r:embed="rId2"/>
                          <a:stretch>
                            <a:fillRect l="-36236" t="-847368" r="-41573" b="-1075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Н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7800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9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126" marR="60126" marT="0" marB="0">
                        <a:blipFill rotWithShape="0">
                          <a:blip r:embed="rId2"/>
                          <a:stretch>
                            <a:fillRect l="-36236" t="-421875" r="-41573" b="-3789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А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4199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10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126" marR="60126" marT="0" marB="0">
                        <a:blipFill rotWithShape="0">
                          <a:blip r:embed="rId2"/>
                          <a:stretch>
                            <a:fillRect l="-36236" t="-968116" r="-41573" b="-6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Р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11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126" marR="60126" marT="0" marB="0">
                        <a:blipFill rotWithShape="0">
                          <a:blip r:embed="rId2"/>
                          <a:stretch>
                            <a:fillRect l="-36236" t="-1270690" r="-41573" b="-6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Г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850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12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126" marR="60126" marT="0" marB="0">
                        <a:blipFill rotWithShape="0">
                          <a:blip r:embed="rId2"/>
                          <a:stretch>
                            <a:fillRect l="-36236" t="-571942" r="-41573" b="-1575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М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8526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13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126" marR="60126" marT="0" marB="0">
                        <a:blipFill rotWithShape="0">
                          <a:blip r:embed="rId2"/>
                          <a:stretch>
                            <a:fillRect l="-36236" t="-667143" r="-41573" b="-5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Ч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>
                              <a:effectLst/>
                            </a:rPr>
                            <a:t>14</a:t>
                          </a:r>
                          <a:endParaRPr lang="ru-RU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0126" marR="60126" marT="0" marB="0">
                        <a:blipFill rotWithShape="0">
                          <a:blip r:embed="rId2"/>
                          <a:stretch>
                            <a:fillRect l="-36236" t="-1851724" r="-41573" b="-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</a:rPr>
                            <a:t>З</a:t>
                          </a:r>
                          <a:endParaRPr lang="ru-RU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126" marR="60126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840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90740"/>
              </p:ext>
            </p:extLst>
          </p:nvPr>
        </p:nvGraphicFramePr>
        <p:xfrm>
          <a:off x="611560" y="405164"/>
          <a:ext cx="4776192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064"/>
                <a:gridCol w="1592064"/>
                <a:gridCol w="1592064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98908"/>
              </p:ext>
            </p:extLst>
          </p:nvPr>
        </p:nvGraphicFramePr>
        <p:xfrm>
          <a:off x="1557682" y="1335476"/>
          <a:ext cx="6096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830104"/>
              </p:ext>
            </p:extLst>
          </p:nvPr>
        </p:nvGraphicFramePr>
        <p:xfrm>
          <a:off x="3491880" y="2265788"/>
          <a:ext cx="4909545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909"/>
                <a:gridCol w="981909"/>
                <a:gridCol w="981909"/>
                <a:gridCol w="981909"/>
                <a:gridCol w="981909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12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332404"/>
              </p:ext>
            </p:extLst>
          </p:nvPr>
        </p:nvGraphicFramePr>
        <p:xfrm>
          <a:off x="952436" y="3196100"/>
          <a:ext cx="4094439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813"/>
                <a:gridCol w="1364813"/>
                <a:gridCol w="1364813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7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78849"/>
              </p:ext>
            </p:extLst>
          </p:nvPr>
        </p:nvGraphicFramePr>
        <p:xfrm>
          <a:off x="2305425" y="4293096"/>
          <a:ext cx="6096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9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12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4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0" y="4766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Установите соответствие между неравенствами и их решениями.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Ответ дайте в виде семизначного числа</a:t>
            </a:r>
            <a:endParaRPr lang="ru-RU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7283897"/>
                  </p:ext>
                </p:extLst>
              </p:nvPr>
            </p:nvGraphicFramePr>
            <p:xfrm>
              <a:off x="395536" y="1268760"/>
              <a:ext cx="8352928" cy="4365616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48072"/>
                    <a:gridCol w="3528392"/>
                    <a:gridCol w="864096"/>
                    <a:gridCol w="3312368"/>
                  </a:tblGrid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А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dirty="0" smtClean="0">
                                    <a:latin typeface="Cambria Math" panose="02040503050406030204" pitchFamily="18" charset="0"/>
                                  </a:rPr>
                                  <m:t>(х−2)(х+3)≥0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1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(−∞</m:t>
                                </m:r>
                                <m:r>
                                  <a:rPr lang="ru-RU" smtClean="0">
                                    <a:latin typeface="Cambria Math" panose="02040503050406030204" pitchFamily="18" charset="0"/>
                                  </a:rPr>
                                  <m:t>;−3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]</m:t>
                                </m:r>
                                <m:r>
                                  <a:rPr lang="ru-RU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mtClean="0">
                                        <a:latin typeface="Cambria Math" panose="02040503050406030204" pitchFamily="18" charset="0"/>
                                      </a:rPr>
                                      <m:t>2;+∞)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66235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Б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ru-RU" smtClean="0">
                                        <a:latin typeface="Cambria Math" panose="02040503050406030204" pitchFamily="18" charset="0"/>
                                      </a:rPr>
                                      <m:t>х+3</m:t>
                                    </m:r>
                                  </m:den>
                                </m:f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2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mtClean="0">
                                    <a:latin typeface="Cambria Math" panose="02040503050406030204" pitchFamily="18" charset="0"/>
                                  </a:rPr>
                                  <m:t>(−3;−2)∪(2;+∞)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В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+3≤0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3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[-6</a:t>
                          </a:r>
                          <a:r>
                            <a:rPr lang="ru-RU" dirty="0" smtClean="0"/>
                            <a:t>;</a:t>
                          </a:r>
                          <a14:m>
                            <m:oMath xmlns:m="http://schemas.openxmlformats.org/officeDocument/2006/math">
                              <m:r>
                                <a:rPr lang="ru-RU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ru-RU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ru-RU" dirty="0" smtClean="0"/>
                            <a:t>)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Г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+1≤0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4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−2;8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Д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sup>
                                </m:sSup>
                                <m:r>
                                  <a:rPr lang="ru-RU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5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</a:rPr>
                                      <m:t>1;3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Е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+7)</m:t>
                                    </m:r>
                                  </m:e>
                                </m:func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≤0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6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/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;−3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]</m:t>
                              </m:r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Ж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ru-RU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7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0" smtClean="0">
                                    <a:latin typeface="Cambria Math" panose="02040503050406030204" pitchFamily="18" charset="0"/>
                                  </a:rPr>
                                  <m:t>х=1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7283897"/>
                  </p:ext>
                </p:extLst>
              </p:nvPr>
            </p:nvGraphicFramePr>
            <p:xfrm>
              <a:off x="395536" y="1268760"/>
              <a:ext cx="8352928" cy="4365616"/>
            </p:xfrm>
            <a:graphic>
              <a:graphicData uri="http://schemas.openxmlformats.org/drawingml/2006/table">
                <a:tbl>
                  <a:tblPr firstRow="1" bandRow="1">
                    <a:tableStyleId>{68D230F3-CF80-4859-8CE7-A43EE81993B5}</a:tableStyleId>
                  </a:tblPr>
                  <a:tblGrid>
                    <a:gridCol w="648072"/>
                    <a:gridCol w="3528392"/>
                    <a:gridCol w="864096"/>
                    <a:gridCol w="3312368"/>
                  </a:tblGrid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А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480" t="-75248" r="-118480" b="-609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1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2486" t="-75248" r="-184" b="-609901"/>
                          </a:stretch>
                        </a:blipFill>
                      </a:tcPr>
                    </a:tc>
                  </a:tr>
                  <a:tr h="66235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Б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480" t="-162385" r="-118480" b="-465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2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2486" t="-162385" r="-184" b="-465138"/>
                          </a:stretch>
                        </a:blip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В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480" t="-283168" r="-118480" b="-40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3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2486" t="-283168" r="-184" b="-401980"/>
                          </a:stretch>
                        </a:blip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Г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480" t="-383168" r="-118480" b="-30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4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2486" t="-383168" r="-184" b="-301980"/>
                          </a:stretch>
                        </a:blip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Д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480" t="-478431" r="-118480" b="-199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5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2486" t="-478431" r="-184" b="-199020"/>
                          </a:stretch>
                        </a:blip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Е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480" t="-584158" r="-118480" b="-1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6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2486" t="-584158" r="-184" b="-100990"/>
                          </a:stretch>
                        </a:blipFill>
                      </a:tcPr>
                    </a:tc>
                  </a:tr>
                  <a:tr h="617211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Ж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480" t="-684158" r="-118480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7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2486" t="-684158" r="-184" b="-9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65189"/>
              </p:ext>
            </p:extLst>
          </p:nvPr>
        </p:nvGraphicFramePr>
        <p:xfrm>
          <a:off x="2652465" y="5782750"/>
          <a:ext cx="6095999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79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657652"/>
              </p:ext>
            </p:extLst>
          </p:nvPr>
        </p:nvGraphicFramePr>
        <p:xfrm>
          <a:off x="179512" y="338520"/>
          <a:ext cx="3827088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696"/>
                <a:gridCol w="1275696"/>
                <a:gridCol w="1275696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Е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53722"/>
              </p:ext>
            </p:extLst>
          </p:nvPr>
        </p:nvGraphicFramePr>
        <p:xfrm>
          <a:off x="899592" y="1124744"/>
          <a:ext cx="6096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З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Ч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И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2181"/>
              </p:ext>
            </p:extLst>
          </p:nvPr>
        </p:nvGraphicFramePr>
        <p:xfrm>
          <a:off x="2267744" y="1922727"/>
          <a:ext cx="568863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726"/>
                <a:gridCol w="1137726"/>
                <a:gridCol w="1137726"/>
                <a:gridCol w="1137726"/>
                <a:gridCol w="1137726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Р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Ш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М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335284"/>
              </p:ext>
            </p:extLst>
          </p:nvPr>
        </p:nvGraphicFramePr>
        <p:xfrm>
          <a:off x="683568" y="2936485"/>
          <a:ext cx="4729509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503"/>
                <a:gridCol w="1576503"/>
                <a:gridCol w="1576503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Г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Э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25649"/>
              </p:ext>
            </p:extLst>
          </p:nvPr>
        </p:nvGraphicFramePr>
        <p:xfrm>
          <a:off x="2365077" y="3746668"/>
          <a:ext cx="6096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М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205" y="4442374"/>
            <a:ext cx="4215115" cy="237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4752876"/>
          </a:xfrm>
        </p:spPr>
        <p:txBody>
          <a:bodyPr/>
          <a:lstStyle/>
          <a:p>
            <a:r>
              <a:rPr lang="en-US" altLang="ru-RU" dirty="0" smtClean="0">
                <a:latin typeface="Garamond" panose="02020404030301010803" pitchFamily="18" charset="0"/>
              </a:rPr>
              <a:t/>
            </a:r>
            <a:br>
              <a:rPr lang="en-US" altLang="ru-RU" dirty="0" smtClean="0">
                <a:latin typeface="Garamond" panose="02020404030301010803" pitchFamily="18" charset="0"/>
              </a:rPr>
            </a:br>
            <a:r>
              <a:rPr lang="ru-RU" altLang="ru-RU" dirty="0" smtClean="0">
                <a:latin typeface="Garamond" panose="02020404030301010803" pitchFamily="18" charset="0"/>
              </a:rPr>
              <a:t>Список используемых источников:</a:t>
            </a:r>
            <a:br>
              <a:rPr lang="ru-RU" altLang="ru-RU" dirty="0" smtClean="0">
                <a:latin typeface="Garamond" panose="02020404030301010803" pitchFamily="18" charset="0"/>
              </a:rPr>
            </a:br>
            <a:r>
              <a:rPr lang="ru-RU" altLang="ru-RU" sz="3600" dirty="0" smtClean="0">
                <a:latin typeface="Garamond" panose="02020404030301010803" pitchFamily="18" charset="0"/>
              </a:rPr>
              <a:t/>
            </a:r>
            <a:br>
              <a:rPr lang="ru-RU" altLang="ru-RU" sz="3600" dirty="0" smtClean="0">
                <a:latin typeface="Garamond" panose="02020404030301010803" pitchFamily="18" charset="0"/>
              </a:rPr>
            </a:br>
            <a:r>
              <a:rPr lang="ru-RU" altLang="ru-RU" sz="3600" dirty="0" smtClean="0">
                <a:latin typeface="Garamond" panose="02020404030301010803" pitchFamily="18" charset="0"/>
              </a:rPr>
              <a:t> </a:t>
            </a:r>
            <a:r>
              <a:rPr lang="ru-RU" altLang="ru-RU" sz="2800" dirty="0" smtClean="0">
                <a:latin typeface="Garamond" panose="02020404030301010803" pitchFamily="18" charset="0"/>
              </a:rPr>
              <a:t>1.</a:t>
            </a:r>
            <a:r>
              <a:rPr lang="ru-RU" altLang="ru-RU" sz="2400" dirty="0" smtClean="0">
                <a:latin typeface="Garamond" panose="02020404030301010803" pitchFamily="18" charset="0"/>
              </a:rPr>
              <a:t> Прокофьев А.А., </a:t>
            </a:r>
            <a:r>
              <a:rPr lang="ru-RU" altLang="ru-RU" sz="2400" dirty="0" err="1" smtClean="0">
                <a:latin typeface="Garamond" panose="02020404030301010803" pitchFamily="18" charset="0"/>
              </a:rPr>
              <a:t>Корянов</a:t>
            </a:r>
            <a:r>
              <a:rPr lang="ru-RU" altLang="ru-RU" sz="2400" dirty="0" smtClean="0">
                <a:latin typeface="Garamond" panose="02020404030301010803" pitchFamily="18" charset="0"/>
              </a:rPr>
              <a:t> А.Г. </a:t>
            </a:r>
            <a:r>
              <a:rPr lang="ru-RU" altLang="ru-RU" sz="3600" dirty="0" smtClean="0">
                <a:latin typeface="Garamond" panose="02020404030301010803" pitchFamily="18" charset="0"/>
              </a:rPr>
              <a:t/>
            </a:r>
            <a:br>
              <a:rPr lang="ru-RU" altLang="ru-RU" sz="3600" dirty="0" smtClean="0">
                <a:latin typeface="Garamond" panose="02020404030301010803" pitchFamily="18" charset="0"/>
              </a:rPr>
            </a:br>
            <a:r>
              <a:rPr lang="ru-RU" altLang="ru-RU" sz="2400" i="1" dirty="0" smtClean="0">
                <a:latin typeface="Garamond" panose="02020404030301010803" pitchFamily="18" charset="0"/>
              </a:rPr>
              <a:t>Материала курса «Готовим к ЕГЭ хорошистов и отличников»: лекции 1 – 4 . М.: Педагогический университет «Первое сентября», 2012</a:t>
            </a:r>
            <a:r>
              <a:rPr lang="en-US" altLang="ru-RU" sz="2400" i="1" dirty="0" smtClean="0">
                <a:latin typeface="Garamond" panose="02020404030301010803" pitchFamily="18" charset="0"/>
              </a:rPr>
              <a:t/>
            </a:r>
            <a:br>
              <a:rPr lang="en-US" altLang="ru-RU" sz="2400" i="1" dirty="0" smtClean="0">
                <a:latin typeface="Garamond" panose="02020404030301010803" pitchFamily="18" charset="0"/>
              </a:rPr>
            </a:br>
            <a:r>
              <a:rPr lang="ru-RU" altLang="ru-RU" sz="2400" i="1" dirty="0" smtClean="0">
                <a:latin typeface="Garamond" panose="02020404030301010803" pitchFamily="18" charset="0"/>
              </a:rPr>
              <a:t/>
            </a:r>
            <a:br>
              <a:rPr lang="ru-RU" altLang="ru-RU" sz="2400" i="1" dirty="0" smtClean="0">
                <a:latin typeface="Garamond" panose="02020404030301010803" pitchFamily="18" charset="0"/>
              </a:rPr>
            </a:br>
            <a:r>
              <a:rPr lang="en-US" altLang="ru-RU" sz="2400" dirty="0" smtClean="0">
                <a:latin typeface="Garamond" panose="02020404030301010803" pitchFamily="18" charset="0"/>
              </a:rPr>
              <a:t>https://edu.1september.ru/distance/</a:t>
            </a:r>
            <a:r>
              <a:rPr lang="ru-RU" altLang="ru-RU" sz="2400" dirty="0" smtClean="0">
                <a:latin typeface="Garamond" panose="02020404030301010803" pitchFamily="18" charset="0"/>
              </a:rPr>
              <a:t/>
            </a:r>
            <a:br>
              <a:rPr lang="ru-RU" altLang="ru-RU" sz="2400" dirty="0" smtClean="0">
                <a:latin typeface="Garamond" panose="02020404030301010803" pitchFamily="18" charset="0"/>
              </a:rPr>
            </a:br>
            <a:r>
              <a:rPr lang="ru-RU" altLang="ru-RU" sz="2400" dirty="0" smtClean="0">
                <a:latin typeface="Garamond" panose="02020404030301010803" pitchFamily="18" charset="0"/>
              </a:rPr>
              <a:t/>
            </a:r>
            <a:br>
              <a:rPr lang="ru-RU" altLang="ru-RU" sz="2400" dirty="0" smtClean="0">
                <a:latin typeface="Garamond" panose="02020404030301010803" pitchFamily="18" charset="0"/>
              </a:rPr>
            </a:br>
            <a:r>
              <a:rPr lang="ru-RU" altLang="ru-RU" sz="2800" dirty="0" smtClean="0">
                <a:solidFill>
                  <a:srgbClr val="000066"/>
                </a:solidFill>
                <a:latin typeface="Garamond" panose="02020404030301010803" pitchFamily="18" charset="0"/>
              </a:rPr>
              <a:t>2.</a:t>
            </a:r>
            <a:r>
              <a:rPr lang="ru-RU" altLang="ru-RU" sz="2400" dirty="0" smtClean="0">
                <a:solidFill>
                  <a:srgbClr val="000066"/>
                </a:solidFill>
                <a:latin typeface="Garamond" panose="02020404030301010803" pitchFamily="18" charset="0"/>
              </a:rPr>
              <a:t> </a:t>
            </a:r>
            <a:r>
              <a:rPr lang="ru-RU" altLang="ru-RU" sz="2400" dirty="0">
                <a:solidFill>
                  <a:srgbClr val="000066"/>
                </a:solidFill>
                <a:latin typeface="Garamond" panose="02020404030301010803" pitchFamily="18" charset="0"/>
              </a:rPr>
              <a:t>Прокофьев А.А. </a:t>
            </a:r>
            <a:r>
              <a:rPr lang="ru-RU" altLang="ru-RU" sz="2400" dirty="0" err="1">
                <a:solidFill>
                  <a:srgbClr val="000066"/>
                </a:solidFill>
                <a:latin typeface="Garamond" panose="02020404030301010803" pitchFamily="18" charset="0"/>
              </a:rPr>
              <a:t>Корянов</a:t>
            </a:r>
            <a:r>
              <a:rPr lang="ru-RU" altLang="ru-RU" sz="2400" dirty="0">
                <a:solidFill>
                  <a:srgbClr val="000066"/>
                </a:solidFill>
                <a:latin typeface="Garamond" panose="02020404030301010803" pitchFamily="18" charset="0"/>
              </a:rPr>
              <a:t> А.Г.</a:t>
            </a:r>
            <a:br>
              <a:rPr lang="ru-RU" altLang="ru-RU" sz="2400" dirty="0">
                <a:solidFill>
                  <a:srgbClr val="000066"/>
                </a:solidFill>
                <a:latin typeface="Garamond" panose="02020404030301010803" pitchFamily="18" charset="0"/>
              </a:rPr>
            </a:br>
            <a:r>
              <a:rPr lang="ru-RU" altLang="ru-RU" sz="2400" i="1" dirty="0">
                <a:solidFill>
                  <a:srgbClr val="000066"/>
                </a:solidFill>
                <a:latin typeface="Garamond" panose="02020404030301010803" pitchFamily="18" charset="0"/>
              </a:rPr>
              <a:t>Математика  ЕГЭ  2014. </a:t>
            </a:r>
            <a:br>
              <a:rPr lang="ru-RU" altLang="ru-RU" sz="2400" i="1" dirty="0">
                <a:solidFill>
                  <a:srgbClr val="000066"/>
                </a:solidFill>
                <a:latin typeface="Garamond" panose="02020404030301010803" pitchFamily="18" charset="0"/>
              </a:rPr>
            </a:br>
            <a:r>
              <a:rPr lang="ru-RU" altLang="ru-RU" sz="2400" i="1" dirty="0">
                <a:solidFill>
                  <a:srgbClr val="000066"/>
                </a:solidFill>
                <a:latin typeface="Garamond" panose="02020404030301010803" pitchFamily="18" charset="0"/>
              </a:rPr>
              <a:t>Решение неравенств с одной </a:t>
            </a:r>
            <a:br>
              <a:rPr lang="ru-RU" altLang="ru-RU" sz="2400" i="1" dirty="0">
                <a:solidFill>
                  <a:srgbClr val="000066"/>
                </a:solidFill>
                <a:latin typeface="Garamond" panose="02020404030301010803" pitchFamily="18" charset="0"/>
              </a:rPr>
            </a:br>
            <a:r>
              <a:rPr lang="ru-RU" altLang="ru-RU" sz="2400" i="1" dirty="0">
                <a:solidFill>
                  <a:srgbClr val="000066"/>
                </a:solidFill>
                <a:latin typeface="Garamond" panose="02020404030301010803" pitchFamily="18" charset="0"/>
              </a:rPr>
              <a:t>переменной (типовые задания С3)</a:t>
            </a:r>
            <a:br>
              <a:rPr lang="ru-RU" altLang="ru-RU" sz="2400" i="1" dirty="0">
                <a:solidFill>
                  <a:srgbClr val="000066"/>
                </a:solidFill>
                <a:latin typeface="Garamond" panose="02020404030301010803" pitchFamily="18" charset="0"/>
              </a:rPr>
            </a:br>
            <a:r>
              <a:rPr lang="en-US" altLang="ru-RU" sz="2400" dirty="0">
                <a:solidFill>
                  <a:srgbClr val="0000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http://alexlarin.net/ege/2014/C3-2014.pdf</a:t>
            </a:r>
            <a:r>
              <a:rPr lang="ru-RU" altLang="ru-RU" sz="2400" i="1" dirty="0" smtClean="0">
                <a:latin typeface="Garamond" panose="02020404030301010803" pitchFamily="18" charset="0"/>
              </a:rPr>
              <a:t/>
            </a:r>
            <a:br>
              <a:rPr lang="ru-RU" altLang="ru-RU" sz="2400" i="1" dirty="0" smtClean="0">
                <a:latin typeface="Garamond" panose="02020404030301010803" pitchFamily="18" charset="0"/>
              </a:rPr>
            </a:br>
            <a:r>
              <a:rPr lang="ru-RU" altLang="ru-RU" sz="3200" b="0" dirty="0" smtClean="0">
                <a:solidFill>
                  <a:srgbClr val="002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Garamond" panose="02020404030301010803" pitchFamily="18" charset="0"/>
              </a:rPr>
              <a:t/>
            </a:r>
            <a:br>
              <a:rPr lang="ru-RU" altLang="ru-RU" dirty="0" smtClean="0">
                <a:latin typeface="Garamond" panose="02020404030301010803" pitchFamily="18" charset="0"/>
              </a:rPr>
            </a:b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5407025"/>
          </a:xfrm>
        </p:spPr>
        <p:txBody>
          <a:bodyPr/>
          <a:lstStyle/>
          <a:p>
            <a:pPr indent="457200">
              <a:lnSpc>
                <a:spcPct val="150000"/>
              </a:lnSpc>
            </a:pPr>
            <a:r>
              <a:rPr lang="ru-RU" altLang="ru-RU" sz="4000" smtClean="0">
                <a:latin typeface="Garamond" panose="02020404030301010803" pitchFamily="18" charset="0"/>
              </a:rPr>
              <a:t/>
            </a:r>
            <a:br>
              <a:rPr lang="ru-RU" altLang="ru-RU" sz="4000" smtClean="0">
                <a:latin typeface="Garamond" panose="02020404030301010803" pitchFamily="18" charset="0"/>
              </a:rPr>
            </a:br>
            <a:r>
              <a:rPr lang="ru-RU" altLang="ru-RU" sz="4000" smtClean="0">
                <a:latin typeface="Garamond" panose="02020404030301010803" pitchFamily="18" charset="0"/>
              </a:rPr>
              <a:t>Метод рационализации неравенств известен около 50 лет, встречался под названиями:</a:t>
            </a:r>
            <a:br>
              <a:rPr lang="ru-RU" altLang="ru-RU" sz="4000" smtClean="0">
                <a:latin typeface="Garamond" panose="02020404030301010803" pitchFamily="18" charset="0"/>
              </a:rPr>
            </a:br>
            <a:r>
              <a:rPr lang="ru-RU" altLang="ru-RU" sz="4000" smtClean="0">
                <a:latin typeface="Garamond" panose="02020404030301010803" pitchFamily="18" charset="0"/>
              </a:rPr>
              <a:t> - метод декомпозиции;</a:t>
            </a:r>
            <a:br>
              <a:rPr lang="ru-RU" altLang="ru-RU" sz="4000" smtClean="0">
                <a:latin typeface="Garamond" panose="02020404030301010803" pitchFamily="18" charset="0"/>
              </a:rPr>
            </a:br>
            <a:r>
              <a:rPr lang="ru-RU" altLang="ru-RU" sz="4000" smtClean="0">
                <a:latin typeface="Garamond" panose="02020404030301010803" pitchFamily="18" charset="0"/>
              </a:rPr>
              <a:t> - метод замены множителей;</a:t>
            </a:r>
            <a:br>
              <a:rPr lang="ru-RU" altLang="ru-RU" sz="4000" smtClean="0">
                <a:latin typeface="Garamond" panose="02020404030301010803" pitchFamily="18" charset="0"/>
              </a:rPr>
            </a:br>
            <a:r>
              <a:rPr lang="ru-RU" altLang="ru-RU" sz="4000" smtClean="0">
                <a:latin typeface="Garamond" panose="02020404030301010803" pitchFamily="18" charset="0"/>
              </a:rPr>
              <a:t> - обобщение метода интервалов</a:t>
            </a:r>
            <a:r>
              <a:rPr lang="ru-RU" altLang="ru-RU" sz="3200" smtClean="0">
                <a:latin typeface="Garamond" panose="02020404030301010803" pitchFamily="18" charset="0"/>
              </a:rPr>
              <a:t/>
            </a:r>
            <a:br>
              <a:rPr lang="ru-RU" altLang="ru-RU" sz="3200" smtClean="0">
                <a:latin typeface="Garamond" panose="02020404030301010803" pitchFamily="18" charset="0"/>
              </a:rPr>
            </a:br>
            <a:endParaRPr lang="ru-RU" altLang="ru-RU" sz="3200" smtClean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0825" y="325438"/>
            <a:ext cx="8713788" cy="5695950"/>
          </a:xfrm>
        </p:spPr>
        <p:txBody>
          <a:bodyPr/>
          <a:lstStyle/>
          <a:p>
            <a:pPr algn="ctr"/>
            <a:r>
              <a:rPr lang="ru-RU" altLang="ru-RU" sz="4000" smtClean="0">
                <a:latin typeface="Garamond" panose="02020404030301010803" pitchFamily="18" charset="0"/>
              </a:rPr>
              <a:t>Данный метод позволяет </a:t>
            </a:r>
            <a:br>
              <a:rPr lang="ru-RU" altLang="ru-RU" sz="4000" smtClean="0">
                <a:latin typeface="Garamond" panose="02020404030301010803" pitchFamily="18" charset="0"/>
              </a:rPr>
            </a:br>
            <a:r>
              <a:rPr lang="ru-RU" altLang="ru-RU" sz="4000" smtClean="0">
                <a:latin typeface="Garamond" panose="02020404030301010803" pitchFamily="18" charset="0"/>
              </a:rPr>
              <a:t>с помощью условий равносильности сводить решение целых классов сложных неравенств </a:t>
            </a:r>
            <a:br>
              <a:rPr lang="ru-RU" altLang="ru-RU" sz="4000" smtClean="0">
                <a:latin typeface="Garamond" panose="02020404030301010803" pitchFamily="18" charset="0"/>
              </a:rPr>
            </a:br>
            <a:r>
              <a:rPr lang="ru-RU" altLang="ru-RU" sz="4000" smtClean="0">
                <a:latin typeface="Garamond" panose="02020404030301010803" pitchFamily="18" charset="0"/>
              </a:rPr>
              <a:t>к решению </a:t>
            </a:r>
            <a:br>
              <a:rPr lang="ru-RU" altLang="ru-RU" sz="4000" smtClean="0">
                <a:latin typeface="Garamond" panose="02020404030301010803" pitchFamily="18" charset="0"/>
              </a:rPr>
            </a:br>
            <a:r>
              <a:rPr lang="ru-RU" altLang="ru-RU" sz="4000" smtClean="0">
                <a:latin typeface="Garamond" panose="02020404030301010803" pitchFamily="18" charset="0"/>
              </a:rPr>
              <a:t>простых рациональных неравенств классическим методом интервалов.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476250"/>
            <a:ext cx="8229600" cy="5834063"/>
          </a:xfrm>
        </p:spPr>
        <p:txBody>
          <a:bodyPr/>
          <a:lstStyle/>
          <a:p>
            <a:pPr marL="0" indent="450000">
              <a:spcBef>
                <a:spcPts val="0"/>
              </a:spcBef>
              <a:buFontTx/>
              <a:buNone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Garamond" pitchFamily="18" charset="0"/>
              </a:rPr>
              <a:t>Идея метода рационализации состоит в использовании свойств монотонной функции. </a:t>
            </a:r>
          </a:p>
          <a:p>
            <a:pPr marL="0" indent="450000">
              <a:spcBef>
                <a:spcPts val="0"/>
              </a:spcBef>
              <a:buFontTx/>
              <a:buNone/>
              <a:defRPr/>
            </a:pPr>
            <a:endParaRPr lang="ru-RU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0" indent="450000">
              <a:spcBef>
                <a:spcPts val="0"/>
              </a:spcBef>
              <a:buFontTx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Garamond" pitchFamily="18" charset="0"/>
              </a:rPr>
              <a:t>Доказательства равносильных переходов приведены в пособии:</a:t>
            </a:r>
          </a:p>
          <a:p>
            <a:pPr marL="0" indent="450000">
              <a:spcBef>
                <a:spcPts val="0"/>
              </a:spcBef>
              <a:buFontTx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Garamond" pitchFamily="18" charset="0"/>
              </a:rPr>
              <a:t>МАТЕМАТИКА  ЕГЭ  2014. </a:t>
            </a:r>
          </a:p>
          <a:p>
            <a:pPr marL="0" indent="450000">
              <a:spcBef>
                <a:spcPts val="0"/>
              </a:spcBef>
              <a:buFontTx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Garamond" pitchFamily="18" charset="0"/>
              </a:rPr>
              <a:t>РЕШЕНИЕ НЕРАВЕНСТВ С ОДНОЙ </a:t>
            </a:r>
          </a:p>
          <a:p>
            <a:pPr marL="0" indent="450000">
              <a:spcBef>
                <a:spcPts val="0"/>
              </a:spcBef>
              <a:buFontTx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Garamond" pitchFamily="18" charset="0"/>
              </a:rPr>
              <a:t>ПЕРЕМЕННОЙ </a:t>
            </a:r>
            <a:r>
              <a:rPr lang="ru-RU" dirty="0" smtClean="0">
                <a:solidFill>
                  <a:schemeClr val="tx2"/>
                </a:solidFill>
                <a:latin typeface="Garamond" pitchFamily="18" charset="0"/>
              </a:rPr>
              <a:t>(типовые задания С3)</a:t>
            </a:r>
          </a:p>
          <a:p>
            <a:pPr marL="0" indent="450000">
              <a:spcBef>
                <a:spcPts val="0"/>
              </a:spcBef>
              <a:buFontTx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Garamond" pitchFamily="18" charset="0"/>
              </a:rPr>
              <a:t>Прокофьев А.А.,  </a:t>
            </a:r>
            <a:r>
              <a:rPr lang="ru-RU" b="1" i="1" dirty="0" err="1" smtClean="0">
                <a:solidFill>
                  <a:schemeClr val="tx2"/>
                </a:solidFill>
                <a:latin typeface="Garamond" pitchFamily="18" charset="0"/>
              </a:rPr>
              <a:t>Корянов</a:t>
            </a:r>
            <a:r>
              <a:rPr lang="ru-RU" b="1" i="1" dirty="0" smtClean="0">
                <a:solidFill>
                  <a:schemeClr val="tx2"/>
                </a:solidFill>
                <a:latin typeface="Garamond" pitchFamily="18" charset="0"/>
              </a:rPr>
              <a:t> А.Г.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1650" y="5013325"/>
            <a:ext cx="8229600" cy="927100"/>
          </a:xfrm>
        </p:spPr>
        <p:txBody>
          <a:bodyPr/>
          <a:lstStyle/>
          <a:p>
            <a:r>
              <a:rPr lang="en-US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http://alexlarin.net/ege/2014/C3-2014.pdf</a:t>
            </a:r>
            <a:endParaRPr lang="ru-RU" altLang="ru-RU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836613"/>
            <a:ext cx="80137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7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299200" y="1852613"/>
            <a:ext cx="56991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2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505825" cy="6408738"/>
          </a:xfrm>
        </p:spPr>
        <p:txBody>
          <a:bodyPr/>
          <a:lstStyle/>
          <a:p>
            <a:pPr indent="457200" algn="ctr"/>
            <a:r>
              <a:rPr lang="ru-RU" altLang="ru-RU" sz="4000" smtClean="0">
                <a:latin typeface="Garamond" panose="02020404030301010803" pitchFamily="18" charset="0"/>
              </a:rPr>
              <a:t>Суть метода рационализации заключается в замене </a:t>
            </a:r>
            <a:br>
              <a:rPr lang="ru-RU" altLang="ru-RU" sz="4000" smtClean="0">
                <a:latin typeface="Garamond" panose="02020404030301010803" pitchFamily="18" charset="0"/>
              </a:rPr>
            </a:br>
            <a:r>
              <a:rPr lang="ru-RU" altLang="ru-RU" sz="4000" smtClean="0">
                <a:latin typeface="Garamond" panose="02020404030301010803" pitchFamily="18" charset="0"/>
              </a:rPr>
              <a:t>сложного выражения F(x) </a:t>
            </a:r>
            <a:br>
              <a:rPr lang="ru-RU" altLang="ru-RU" sz="4000" smtClean="0">
                <a:latin typeface="Garamond" panose="02020404030301010803" pitchFamily="18" charset="0"/>
              </a:rPr>
            </a:br>
            <a:r>
              <a:rPr lang="ru-RU" altLang="ru-RU" sz="4000" smtClean="0">
                <a:latin typeface="Garamond" panose="02020404030301010803" pitchFamily="18" charset="0"/>
              </a:rPr>
              <a:t>на более простое выражение G(x) </a:t>
            </a:r>
            <a:br>
              <a:rPr lang="ru-RU" altLang="ru-RU" sz="4000" smtClean="0">
                <a:latin typeface="Garamond" panose="02020404030301010803" pitchFamily="18" charset="0"/>
              </a:rPr>
            </a:br>
            <a:r>
              <a:rPr lang="ru-RU" altLang="ru-RU" sz="4000" smtClean="0">
                <a:latin typeface="Garamond" panose="02020404030301010803" pitchFamily="18" charset="0"/>
              </a:rPr>
              <a:t>(в конечном счете, рациональное), при которой неравенство G(x)    0 равносильно неравенству F(x)    0 </a:t>
            </a:r>
            <a:br>
              <a:rPr lang="ru-RU" altLang="ru-RU" sz="4000" smtClean="0">
                <a:latin typeface="Garamond" panose="02020404030301010803" pitchFamily="18" charset="0"/>
              </a:rPr>
            </a:br>
            <a:r>
              <a:rPr lang="ru-RU" altLang="ru-RU" sz="4000" smtClean="0">
                <a:latin typeface="Garamond" panose="02020404030301010803" pitchFamily="18" charset="0"/>
              </a:rPr>
              <a:t>в области определения выражения F(x). </a:t>
            </a:r>
            <a:br>
              <a:rPr lang="ru-RU" altLang="ru-RU" sz="4000" smtClean="0">
                <a:latin typeface="Garamond" panose="02020404030301010803" pitchFamily="18" charset="0"/>
              </a:rPr>
            </a:br>
            <a:r>
              <a:rPr lang="en-US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ru-RU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один из знаков  </a:t>
            </a:r>
            <a:r>
              <a:rPr lang="en-US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&lt;,  &gt;,  ≤,  ≥</a:t>
            </a:r>
            <a:r>
              <a:rPr lang="en-US" altLang="ru-RU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6" name="Object 2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25"/>
          <p:cNvGraphicFramePr>
            <a:graphicFrameLocks noChangeAspect="1"/>
          </p:cNvGraphicFramePr>
          <p:nvPr/>
        </p:nvGraphicFramePr>
        <p:xfrm>
          <a:off x="7740650" y="3357563"/>
          <a:ext cx="5032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Формула" r:id="rId6" imgW="139518" imgH="126835" progId="Equation.3">
                  <p:embed/>
                </p:oleObj>
              </mc:Choice>
              <mc:Fallback>
                <p:oleObj name="Формула" r:id="rId6" imgW="139518" imgH="12683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3357563"/>
                        <a:ext cx="5032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26"/>
          <p:cNvGraphicFramePr>
            <a:graphicFrameLocks noChangeAspect="1"/>
          </p:cNvGraphicFramePr>
          <p:nvPr/>
        </p:nvGraphicFramePr>
        <p:xfrm>
          <a:off x="7740650" y="4005263"/>
          <a:ext cx="5032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Формула" r:id="rId8" imgW="139518" imgH="126835" progId="Equation.3">
                  <p:embed/>
                </p:oleObj>
              </mc:Choice>
              <mc:Fallback>
                <p:oleObj name="Формула" r:id="rId8" imgW="139518" imgH="126835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005263"/>
                        <a:ext cx="5032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27"/>
          <p:cNvGraphicFramePr>
            <a:graphicFrameLocks noChangeAspect="1"/>
          </p:cNvGraphicFramePr>
          <p:nvPr/>
        </p:nvGraphicFramePr>
        <p:xfrm>
          <a:off x="2771775" y="5732463"/>
          <a:ext cx="5048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Формула" r:id="rId9" imgW="139518" imgH="126835" progId="Equation.3">
                  <p:embed/>
                </p:oleObj>
              </mc:Choice>
              <mc:Fallback>
                <p:oleObj name="Формула" r:id="rId9" imgW="139518" imgH="126835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732463"/>
                        <a:ext cx="5048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0403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sz="4000" b="1" dirty="0" smtClean="0">
                <a:solidFill>
                  <a:schemeClr val="tx2"/>
                </a:solidFill>
                <a:latin typeface="Garamond" pitchFamily="18" charset="0"/>
              </a:rPr>
              <a:t>Метод рационализации используют и при решении неравенств вида: </a:t>
            </a:r>
          </a:p>
          <a:p>
            <a:pPr>
              <a:buFontTx/>
              <a:buNone/>
              <a:defRPr/>
            </a:pPr>
            <a:endParaRPr lang="ru-RU" altLang="ru-RU" dirty="0" smtClean="0"/>
          </a:p>
          <a:p>
            <a:pPr>
              <a:buFontTx/>
              <a:buNone/>
              <a:defRPr/>
            </a:pPr>
            <a:r>
              <a:rPr lang="ru-RU" altLang="ru-RU" dirty="0" smtClean="0"/>
              <a:t> </a:t>
            </a:r>
          </a:p>
          <a:p>
            <a:pPr>
              <a:buFontTx/>
              <a:buNone/>
              <a:defRPr/>
            </a:pPr>
            <a:endParaRPr lang="ru-RU" altLang="ru-RU" dirty="0" smtClean="0">
              <a:solidFill>
                <a:schemeClr val="tx2"/>
              </a:solidFill>
              <a:latin typeface="Garamond" pitchFamily="18" charset="0"/>
            </a:endParaRPr>
          </a:p>
          <a:p>
            <a:pPr>
              <a:buFontTx/>
              <a:buNone/>
              <a:defRPr/>
            </a:pPr>
            <a:r>
              <a:rPr lang="ru-RU" altLang="ru-RU" sz="4000" dirty="0" smtClean="0">
                <a:solidFill>
                  <a:schemeClr val="tx2"/>
                </a:solidFill>
                <a:latin typeface="Garamond" pitchFamily="18" charset="0"/>
              </a:rPr>
              <a:t>Любой из множителей можно заменять на совпадающий с ним по знаку</a:t>
            </a:r>
          </a:p>
          <a:p>
            <a:pPr marL="0" indent="0">
              <a:buFontTx/>
              <a:buNone/>
              <a:defRPr/>
            </a:pPr>
            <a:endParaRPr lang="ru-RU" altLang="ru-RU" dirty="0" smtClean="0"/>
          </a:p>
        </p:txBody>
      </p:sp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250825" y="2420938"/>
          <a:ext cx="57975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Формула" r:id="rId3" imgW="2044700" imgH="431800" progId="Equation.3">
                  <p:embed/>
                </p:oleObj>
              </mc:Choice>
              <mc:Fallback>
                <p:oleObj name="Формула" r:id="rId3" imgW="20447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420938"/>
                        <a:ext cx="5797550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116013" y="1628775"/>
          <a:ext cx="7416800" cy="3994148"/>
        </p:xfrm>
        <a:graphic>
          <a:graphicData uri="http://schemas.openxmlformats.org/drawingml/2006/table">
            <a:tbl>
              <a:tblPr/>
              <a:tblGrid>
                <a:gridCol w="503237"/>
                <a:gridCol w="3168650"/>
                <a:gridCol w="3744913"/>
              </a:tblGrid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Выражение </a:t>
                      </a:r>
                      <a:r>
                        <a:rPr kumimoji="0" lang="en-US" alt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Выражение </a:t>
                      </a:r>
                      <a:r>
                        <a:rPr kumimoji="0" lang="en-US" alt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969" marR="659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73" name="Object 25"/>
          <p:cNvGraphicFramePr>
            <a:graphicFrameLocks noChangeAspect="1"/>
          </p:cNvGraphicFramePr>
          <p:nvPr/>
        </p:nvGraphicFramePr>
        <p:xfrm>
          <a:off x="2051050" y="2060575"/>
          <a:ext cx="21240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9" name="Формула" r:id="rId5" imgW="977900" imgH="228600" progId="Equation.3">
                  <p:embed/>
                </p:oleObj>
              </mc:Choice>
              <mc:Fallback>
                <p:oleObj name="Формула" r:id="rId5" imgW="97790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060575"/>
                        <a:ext cx="21240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4" name="Object 24"/>
          <p:cNvGraphicFramePr>
            <a:graphicFrameLocks noChangeAspect="1"/>
          </p:cNvGraphicFramePr>
          <p:nvPr/>
        </p:nvGraphicFramePr>
        <p:xfrm>
          <a:off x="4859338" y="2133600"/>
          <a:ext cx="24479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" name="Формула" r:id="rId7" imgW="1066337" imgH="215806" progId="Equation.3">
                  <p:embed/>
                </p:oleObj>
              </mc:Choice>
              <mc:Fallback>
                <p:oleObj name="Формула" r:id="rId7" imgW="1066337" imgH="215806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133600"/>
                        <a:ext cx="24479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5" name="Object 23"/>
          <p:cNvGraphicFramePr>
            <a:graphicFrameLocks noChangeAspect="1"/>
          </p:cNvGraphicFramePr>
          <p:nvPr/>
        </p:nvGraphicFramePr>
        <p:xfrm>
          <a:off x="1835150" y="2781300"/>
          <a:ext cx="26717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1" name="Формула" r:id="rId9" imgW="1117600" imgH="241300" progId="Equation.3">
                  <p:embed/>
                </p:oleObj>
              </mc:Choice>
              <mc:Fallback>
                <p:oleObj name="Формула" r:id="rId9" imgW="1117600" imgH="2413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781300"/>
                        <a:ext cx="267176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6" name="Object 22"/>
          <p:cNvGraphicFramePr>
            <a:graphicFrameLocks noChangeAspect="1"/>
          </p:cNvGraphicFramePr>
          <p:nvPr/>
        </p:nvGraphicFramePr>
        <p:xfrm>
          <a:off x="4932363" y="2852738"/>
          <a:ext cx="35448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2" name="Формула" r:id="rId11" imgW="1764534" imgH="215806" progId="Equation.3">
                  <p:embed/>
                </p:oleObj>
              </mc:Choice>
              <mc:Fallback>
                <p:oleObj name="Формула" r:id="rId11" imgW="1764534" imgH="215806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852738"/>
                        <a:ext cx="35448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7" name="Object 21"/>
          <p:cNvGraphicFramePr>
            <a:graphicFrameLocks noChangeAspect="1"/>
          </p:cNvGraphicFramePr>
          <p:nvPr/>
        </p:nvGraphicFramePr>
        <p:xfrm>
          <a:off x="2268538" y="3500438"/>
          <a:ext cx="13938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3" name="Формула" r:id="rId13" imgW="494870" imgH="203024" progId="Equation.3">
                  <p:embed/>
                </p:oleObj>
              </mc:Choice>
              <mc:Fallback>
                <p:oleObj name="Формула" r:id="rId13" imgW="494870" imgH="203024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500438"/>
                        <a:ext cx="13938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8" name="Object 20"/>
          <p:cNvGraphicFramePr>
            <a:graphicFrameLocks noChangeAspect="1"/>
          </p:cNvGraphicFramePr>
          <p:nvPr/>
        </p:nvGraphicFramePr>
        <p:xfrm>
          <a:off x="4859338" y="3500438"/>
          <a:ext cx="28686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" name="Формула" r:id="rId15" imgW="1066337" imgH="215806" progId="Equation.3">
                  <p:embed/>
                </p:oleObj>
              </mc:Choice>
              <mc:Fallback>
                <p:oleObj name="Формула" r:id="rId15" imgW="1066337" imgH="215806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500438"/>
                        <a:ext cx="28686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9" name="Object 19"/>
          <p:cNvGraphicFramePr>
            <a:graphicFrameLocks noChangeAspect="1"/>
          </p:cNvGraphicFramePr>
          <p:nvPr/>
        </p:nvGraphicFramePr>
        <p:xfrm>
          <a:off x="2195513" y="4221163"/>
          <a:ext cx="16081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5" name="Формула" r:id="rId16" imgW="634725" imgH="253890" progId="Equation.3">
                  <p:embed/>
                </p:oleObj>
              </mc:Choice>
              <mc:Fallback>
                <p:oleObj name="Формула" r:id="rId16" imgW="634725" imgH="25389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221163"/>
                        <a:ext cx="16081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0" name="Object 16"/>
          <p:cNvGraphicFramePr>
            <a:graphicFrameLocks noChangeAspect="1"/>
          </p:cNvGraphicFramePr>
          <p:nvPr/>
        </p:nvGraphicFramePr>
        <p:xfrm>
          <a:off x="2195513" y="4903788"/>
          <a:ext cx="13684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" name="Формула" r:id="rId18" imgW="494870" imgH="253780" progId="Equation.3">
                  <p:embed/>
                </p:oleObj>
              </mc:Choice>
              <mc:Fallback>
                <p:oleObj name="Формула" r:id="rId18" imgW="494870" imgH="2537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903788"/>
                        <a:ext cx="13684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1" name="Object 14"/>
          <p:cNvGraphicFramePr>
            <a:graphicFrameLocks noChangeAspect="1"/>
          </p:cNvGraphicFramePr>
          <p:nvPr/>
        </p:nvGraphicFramePr>
        <p:xfrm>
          <a:off x="5076825" y="4221163"/>
          <a:ext cx="12239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7" name="Формула" r:id="rId20" imgW="393529" imgH="203112" progId="Equation.3">
                  <p:embed/>
                </p:oleObj>
              </mc:Choice>
              <mc:Fallback>
                <p:oleObj name="Формула" r:id="rId20" imgW="393529" imgH="20311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221163"/>
                        <a:ext cx="122396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2" name="Object 27"/>
          <p:cNvGraphicFramePr>
            <a:graphicFrameLocks noChangeAspect="1"/>
          </p:cNvGraphicFramePr>
          <p:nvPr/>
        </p:nvGraphicFramePr>
        <p:xfrm>
          <a:off x="4859338" y="4941888"/>
          <a:ext cx="3355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" name="Формула" r:id="rId22" imgW="1117115" imgH="215806" progId="Equation.3">
                  <p:embed/>
                </p:oleObj>
              </mc:Choice>
              <mc:Fallback>
                <p:oleObj name="Формула" r:id="rId22" imgW="1117115" imgH="215806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941888"/>
                        <a:ext cx="33559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3" name="Rectangle 59"/>
          <p:cNvSpPr>
            <a:spLocks noChangeArrowheads="1"/>
          </p:cNvSpPr>
          <p:nvPr/>
        </p:nvSpPr>
        <p:spPr bwMode="auto">
          <a:xfrm>
            <a:off x="2268538" y="5343525"/>
            <a:ext cx="581501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ru-RU" altLang="ru-RU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один из знаков  </a:t>
            </a:r>
            <a:r>
              <a:rPr lang="ru-RU" altLang="ru-RU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&lt;,  &gt;,  ≤,  ≥</a:t>
            </a:r>
          </a:p>
          <a:p>
            <a:endParaRPr lang="ru-RU" altLang="ru-RU" sz="20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4" name="Объект 7"/>
          <p:cNvGraphicFramePr>
            <a:graphicFrameLocks noChangeAspect="1"/>
          </p:cNvGraphicFramePr>
          <p:nvPr/>
        </p:nvGraphicFramePr>
        <p:xfrm>
          <a:off x="4502150" y="3365500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" name="Формула" r:id="rId24" imgW="139518" imgH="126835" progId="Equation.3">
                  <p:embed/>
                </p:oleObj>
              </mc:Choice>
              <mc:Fallback>
                <p:oleObj name="Формула" r:id="rId24" imgW="139518" imgH="126835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365500"/>
                        <a:ext cx="139700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5" name="Объект 8"/>
          <p:cNvGraphicFramePr>
            <a:graphicFrameLocks noChangeAspect="1"/>
          </p:cNvGraphicFramePr>
          <p:nvPr/>
        </p:nvGraphicFramePr>
        <p:xfrm>
          <a:off x="3132138" y="5732463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" name="Формула" r:id="rId26" imgW="139518" imgH="126835" progId="Equation.3">
                  <p:embed/>
                </p:oleObj>
              </mc:Choice>
              <mc:Fallback>
                <p:oleObj name="Формула" r:id="rId26" imgW="139518" imgH="126835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732463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6" name="TextBox 16"/>
          <p:cNvSpPr txBox="1">
            <a:spLocks noChangeArrowheads="1"/>
          </p:cNvSpPr>
          <p:nvPr/>
        </p:nvSpPr>
        <p:spPr bwMode="auto">
          <a:xfrm>
            <a:off x="539750" y="765175"/>
            <a:ext cx="7488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chemeClr val="tx2"/>
                </a:solidFill>
                <a:effectLst/>
                <a:latin typeface="Garamond" panose="02020404030301010803" pitchFamily="18" charset="0"/>
              </a:rPr>
              <a:t>Таблица замены множителей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">
  <a:themeElements>
    <a:clrScheme name="580TGp_general_light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580TGp_gene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580TGp_general_light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</Template>
  <TotalTime>3141</TotalTime>
  <Words>979</Words>
  <Application>Microsoft Office PowerPoint</Application>
  <PresentationFormat>Экран (4:3)</PresentationFormat>
  <Paragraphs>201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580TGp_general_light</vt:lpstr>
      <vt:lpstr>Формула</vt:lpstr>
      <vt:lpstr>Уравнение</vt:lpstr>
      <vt:lpstr>  Муниципальное автономное общеобразовательное учреждение  средняя общеобразовательная школа № 68 с углублённым изучением отдельных предметов </vt:lpstr>
      <vt:lpstr>Презентация PowerPoint</vt:lpstr>
      <vt:lpstr> Метод рационализации неравенств известен около 50 лет, встречался под названиями:  - метод декомпозиции;  - метод замены множителей;  - обобщение метода интервалов </vt:lpstr>
      <vt:lpstr>Данный метод позволяет  с помощью условий равносильности сводить решение целых классов сложных неравенств  к решению  простых рациональных неравенств классическим методом интервалов.</vt:lpstr>
      <vt:lpstr>Презентация PowerPoint</vt:lpstr>
      <vt:lpstr>http://alexlarin.net/ege/2014/C3-2014.pdf</vt:lpstr>
      <vt:lpstr>Суть метода рационализации заключается в замене  сложного выражения F(x)  на более простое выражение G(x)  (в конечном счете, рациональное), при которой неравенство G(x)    0 равносильно неравенству F(x)    0  в области определения выражения F(x).       где       - один из знаков  &lt;,  &gt;,  ≤,  ≥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6</vt:lpstr>
      <vt:lpstr>Пример 7</vt:lpstr>
      <vt:lpstr>Презентация PowerPoint</vt:lpstr>
      <vt:lpstr>Презентация PowerPoint</vt:lpstr>
      <vt:lpstr>Презентация PowerPoint</vt:lpstr>
      <vt:lpstr> Список используемых источников:   1. Прокофьев А.А., Корянов А.Г.  Материала курса «Готовим к ЕГЭ хорошистов и отличников»: лекции 1 – 4 . М.: Педагогический университет «Первое сентября», 2012  https://edu.1september.ru/distance/  2. Прокофьев А.А. Корянов А.Г. Математика  ЕГЭ  2014.  Решение неравенств с одной  переменной (типовые задания С3) http://alexlarin.net/ege/2014/C3-2014.pdf   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XP GAME 2008</dc:creator>
  <cp:lastModifiedBy>Vladimir S. Yalunin</cp:lastModifiedBy>
  <cp:revision>310</cp:revision>
  <dcterms:created xsi:type="dcterms:W3CDTF">2002-01-01T02:44:57Z</dcterms:created>
  <dcterms:modified xsi:type="dcterms:W3CDTF">2019-11-27T10:57:16Z</dcterms:modified>
</cp:coreProperties>
</file>