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08" r:id="rId2"/>
    <p:sldId id="409" r:id="rId3"/>
    <p:sldId id="403" r:id="rId4"/>
    <p:sldId id="406" r:id="rId5"/>
    <p:sldId id="381" r:id="rId6"/>
    <p:sldId id="385" r:id="rId7"/>
    <p:sldId id="386" r:id="rId8"/>
    <p:sldId id="404" r:id="rId9"/>
    <p:sldId id="382" r:id="rId10"/>
    <p:sldId id="389" r:id="rId11"/>
    <p:sldId id="290" r:id="rId12"/>
    <p:sldId id="388" r:id="rId13"/>
    <p:sldId id="416" r:id="rId14"/>
    <p:sldId id="387" r:id="rId15"/>
    <p:sldId id="410" r:id="rId16"/>
    <p:sldId id="411" r:id="rId17"/>
    <p:sldId id="412" r:id="rId18"/>
    <p:sldId id="413" r:id="rId19"/>
    <p:sldId id="415" r:id="rId20"/>
    <p:sldId id="414" r:id="rId21"/>
    <p:sldId id="393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600"/>
    <a:srgbClr val="006600"/>
    <a:srgbClr val="87A721"/>
    <a:srgbClr val="003300"/>
    <a:srgbClr val="E1ED9B"/>
    <a:srgbClr val="CCE056"/>
    <a:srgbClr val="96B92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 varScale="1">
        <p:scale>
          <a:sx n="69" d="100"/>
          <a:sy n="69" d="100"/>
        </p:scale>
        <p:origin x="-5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12" Type="http://schemas.openxmlformats.org/officeDocument/2006/relationships/image" Target="../media/image19.wmf"/><Relationship Id="rId2" Type="http://schemas.openxmlformats.org/officeDocument/2006/relationships/image" Target="../media/image9.wmf"/><Relationship Id="rId1" Type="http://schemas.openxmlformats.org/officeDocument/2006/relationships/image" Target="../media/image5.wmf"/><Relationship Id="rId6" Type="http://schemas.openxmlformats.org/officeDocument/2006/relationships/image" Target="../media/image13.wmf"/><Relationship Id="rId11" Type="http://schemas.openxmlformats.org/officeDocument/2006/relationships/image" Target="../media/image18.wmf"/><Relationship Id="rId5" Type="http://schemas.openxmlformats.org/officeDocument/2006/relationships/image" Target="../media/image12.wmf"/><Relationship Id="rId10" Type="http://schemas.openxmlformats.org/officeDocument/2006/relationships/image" Target="../media/image17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fld id="{9E001AC0-B6E6-4E77-B44B-A75F29C1DDC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7773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fld id="{FF6123F2-11A3-435B-B1E4-14E4D369557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34878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0"/>
          <p:cNvSpPr>
            <a:spLocks/>
          </p:cNvSpPr>
          <p:nvPr/>
        </p:nvSpPr>
        <p:spPr bwMode="gray">
          <a:xfrm>
            <a:off x="0" y="6048375"/>
            <a:ext cx="2762250" cy="809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510"/>
              </a:cxn>
              <a:cxn ang="0">
                <a:pos x="1740" y="510"/>
              </a:cxn>
              <a:cxn ang="0">
                <a:pos x="1595" y="30"/>
              </a:cxn>
              <a:cxn ang="0">
                <a:pos x="0" y="0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5" name="Freeform 41"/>
          <p:cNvSpPr>
            <a:spLocks/>
          </p:cNvSpPr>
          <p:nvPr/>
        </p:nvSpPr>
        <p:spPr bwMode="gray">
          <a:xfrm>
            <a:off x="2590800" y="4705350"/>
            <a:ext cx="6400800" cy="2152650"/>
          </a:xfrm>
          <a:custGeom>
            <a:avLst/>
            <a:gdLst/>
            <a:ahLst/>
            <a:cxnLst>
              <a:cxn ang="0">
                <a:pos x="1116" y="0"/>
              </a:cxn>
              <a:cxn ang="0">
                <a:pos x="3840" y="636"/>
              </a:cxn>
              <a:cxn ang="0">
                <a:pos x="4032" y="1356"/>
              </a:cxn>
              <a:cxn ang="0">
                <a:pos x="288" y="1356"/>
              </a:cxn>
              <a:cxn ang="0">
                <a:pos x="0" y="828"/>
              </a:cxn>
              <a:cxn ang="0">
                <a:pos x="1116" y="0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6" name="Freeform 42"/>
          <p:cNvSpPr>
            <a:spLocks/>
          </p:cNvSpPr>
          <p:nvPr/>
        </p:nvSpPr>
        <p:spPr bwMode="gray">
          <a:xfrm>
            <a:off x="4400550" y="781050"/>
            <a:ext cx="4743450" cy="5048250"/>
          </a:xfrm>
          <a:custGeom>
            <a:avLst/>
            <a:gdLst/>
            <a:ahLst/>
            <a:cxnLst>
              <a:cxn ang="0">
                <a:pos x="510" y="1098"/>
              </a:cxn>
              <a:cxn ang="0">
                <a:pos x="2280" y="0"/>
              </a:cxn>
              <a:cxn ang="0">
                <a:pos x="2988" y="342"/>
              </a:cxn>
              <a:cxn ang="0">
                <a:pos x="2988" y="2772"/>
              </a:cxn>
              <a:cxn ang="0">
                <a:pos x="1452" y="3060"/>
              </a:cxn>
              <a:cxn ang="0">
                <a:pos x="0" y="2406"/>
              </a:cxn>
              <a:cxn ang="0">
                <a:pos x="510" y="1098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7" name="Freeform 43"/>
          <p:cNvSpPr>
            <a:spLocks/>
          </p:cNvSpPr>
          <p:nvPr/>
        </p:nvSpPr>
        <p:spPr bwMode="gray">
          <a:xfrm>
            <a:off x="4800600" y="0"/>
            <a:ext cx="3276600" cy="2409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" y="1518"/>
              </a:cxn>
              <a:cxn ang="0">
                <a:pos x="2064" y="0"/>
              </a:cxn>
              <a:cxn ang="0">
                <a:pos x="0" y="0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8" name="Freeform 79"/>
          <p:cNvSpPr>
            <a:spLocks/>
          </p:cNvSpPr>
          <p:nvPr/>
        </p:nvSpPr>
        <p:spPr bwMode="gray">
          <a:xfrm>
            <a:off x="0" y="0"/>
            <a:ext cx="6583363" cy="7267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9" name="Freeform 45"/>
          <p:cNvSpPr>
            <a:spLocks/>
          </p:cNvSpPr>
          <p:nvPr/>
        </p:nvSpPr>
        <p:spPr bwMode="gray">
          <a:xfrm>
            <a:off x="0" y="0"/>
            <a:ext cx="6372225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" name="Line 47"/>
          <p:cNvSpPr>
            <a:spLocks noChangeShapeType="1"/>
          </p:cNvSpPr>
          <p:nvPr/>
        </p:nvSpPr>
        <p:spPr bwMode="gray">
          <a:xfrm>
            <a:off x="250825" y="1588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1" name="Line 48"/>
          <p:cNvSpPr>
            <a:spLocks noChangeShapeType="1"/>
          </p:cNvSpPr>
          <p:nvPr/>
        </p:nvSpPr>
        <p:spPr bwMode="gray">
          <a:xfrm>
            <a:off x="1293813" y="1588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2" name="Line 49"/>
          <p:cNvSpPr>
            <a:spLocks noChangeShapeType="1"/>
          </p:cNvSpPr>
          <p:nvPr/>
        </p:nvSpPr>
        <p:spPr bwMode="gray">
          <a:xfrm>
            <a:off x="2338388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3" name="Line 50"/>
          <p:cNvSpPr>
            <a:spLocks noChangeShapeType="1"/>
          </p:cNvSpPr>
          <p:nvPr/>
        </p:nvSpPr>
        <p:spPr bwMode="gray">
          <a:xfrm>
            <a:off x="3382963" y="1588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4" name="Line 51"/>
          <p:cNvSpPr>
            <a:spLocks noChangeShapeType="1"/>
          </p:cNvSpPr>
          <p:nvPr/>
        </p:nvSpPr>
        <p:spPr bwMode="gray">
          <a:xfrm>
            <a:off x="4427538" y="1588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5" name="Line 53"/>
          <p:cNvSpPr>
            <a:spLocks noChangeShapeType="1"/>
          </p:cNvSpPr>
          <p:nvPr/>
        </p:nvSpPr>
        <p:spPr bwMode="gray">
          <a:xfrm rot="5400000">
            <a:off x="2913063" y="-2654300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6" name="Line 54"/>
          <p:cNvSpPr>
            <a:spLocks noChangeShapeType="1"/>
          </p:cNvSpPr>
          <p:nvPr/>
        </p:nvSpPr>
        <p:spPr bwMode="gray">
          <a:xfrm rot="5400000">
            <a:off x="3006725" y="-1682750"/>
            <a:ext cx="0" cy="6000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7" name="Line 55"/>
          <p:cNvSpPr>
            <a:spLocks noChangeShapeType="1"/>
          </p:cNvSpPr>
          <p:nvPr/>
        </p:nvSpPr>
        <p:spPr bwMode="gray">
          <a:xfrm rot="5400000">
            <a:off x="3011488" y="-622300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8" name="Line 56"/>
          <p:cNvSpPr>
            <a:spLocks noChangeShapeType="1"/>
          </p:cNvSpPr>
          <p:nvPr/>
        </p:nvSpPr>
        <p:spPr bwMode="gray">
          <a:xfrm rot="5400000">
            <a:off x="2907507" y="548481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9" name="Line 57"/>
          <p:cNvSpPr>
            <a:spLocks noChangeShapeType="1"/>
          </p:cNvSpPr>
          <p:nvPr/>
        </p:nvSpPr>
        <p:spPr bwMode="gray">
          <a:xfrm rot="5400000">
            <a:off x="2666207" y="1854993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0" name="Line 58"/>
          <p:cNvSpPr>
            <a:spLocks noChangeShapeType="1"/>
          </p:cNvSpPr>
          <p:nvPr/>
        </p:nvSpPr>
        <p:spPr bwMode="gray">
          <a:xfrm rot="5400000">
            <a:off x="2115344" y="3472656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1" name="Rectangle 59"/>
          <p:cNvSpPr>
            <a:spLocks noChangeArrowheads="1"/>
          </p:cNvSpPr>
          <p:nvPr/>
        </p:nvSpPr>
        <p:spPr bwMode="gray">
          <a:xfrm>
            <a:off x="2362200" y="277813"/>
            <a:ext cx="1012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2" name="Rectangle 60"/>
          <p:cNvSpPr>
            <a:spLocks noChangeArrowheads="1"/>
          </p:cNvSpPr>
          <p:nvPr/>
        </p:nvSpPr>
        <p:spPr bwMode="gray">
          <a:xfrm>
            <a:off x="285750" y="2427288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3" name="Rectangle 61"/>
          <p:cNvSpPr>
            <a:spLocks noChangeArrowheads="1"/>
          </p:cNvSpPr>
          <p:nvPr/>
        </p:nvSpPr>
        <p:spPr bwMode="gray">
          <a:xfrm>
            <a:off x="0" y="271463"/>
            <a:ext cx="250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4" name="Rectangle 62"/>
          <p:cNvSpPr>
            <a:spLocks noChangeArrowheads="1"/>
          </p:cNvSpPr>
          <p:nvPr/>
        </p:nvSpPr>
        <p:spPr bwMode="gray">
          <a:xfrm>
            <a:off x="1331913" y="1588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5" name="Freeform 64"/>
          <p:cNvSpPr>
            <a:spLocks/>
          </p:cNvSpPr>
          <p:nvPr/>
        </p:nvSpPr>
        <p:spPr bwMode="gray">
          <a:xfrm>
            <a:off x="2365375" y="4541838"/>
            <a:ext cx="1009650" cy="1033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45"/>
              </a:cxn>
              <a:cxn ang="0">
                <a:pos x="636" y="651"/>
              </a:cxn>
              <a:cxn ang="0">
                <a:pos x="632" y="0"/>
              </a:cxn>
              <a:cxn ang="0">
                <a:pos x="0" y="0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gray">
          <a:xfrm>
            <a:off x="285750" y="243522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7" name="Text Box 38"/>
          <p:cNvSpPr txBox="1">
            <a:spLocks noChangeArrowheads="1"/>
          </p:cNvSpPr>
          <p:nvPr/>
        </p:nvSpPr>
        <p:spPr bwMode="gray">
          <a:xfrm>
            <a:off x="333375" y="4714875"/>
            <a:ext cx="1303338" cy="4270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2200" smtClean="0">
                <a:effectLst/>
                <a:latin typeface="Arial Black" pitchFamily="34" charset="0"/>
              </a:rPr>
              <a:t>L/O/G/O</a:t>
            </a:r>
          </a:p>
        </p:txBody>
      </p:sp>
      <p:grpSp>
        <p:nvGrpSpPr>
          <p:cNvPr id="28" name="Group 71"/>
          <p:cNvGrpSpPr>
            <a:grpSpLocks/>
          </p:cNvGrpSpPr>
          <p:nvPr/>
        </p:nvGrpSpPr>
        <p:grpSpPr bwMode="auto">
          <a:xfrm>
            <a:off x="8077200" y="0"/>
            <a:ext cx="1076325" cy="6858000"/>
            <a:chOff x="5088" y="0"/>
            <a:chExt cx="678" cy="4320"/>
          </a:xfrm>
        </p:grpSpPr>
        <p:sp>
          <p:nvSpPr>
            <p:cNvPr id="29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288" y="0"/>
                </a:cxn>
                <a:cxn ang="0">
                  <a:pos x="672" y="0"/>
                </a:cxn>
                <a:cxn ang="0">
                  <a:pos x="672" y="720"/>
                </a:cxn>
                <a:cxn ang="0">
                  <a:pos x="0" y="432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30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0" y="82"/>
                </a:cxn>
                <a:cxn ang="0">
                  <a:pos x="168" y="824"/>
                </a:cxn>
                <a:cxn ang="0">
                  <a:pos x="212" y="822"/>
                </a:cxn>
                <a:cxn ang="0">
                  <a:pos x="206" y="0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31" name="Rectangle 80"/>
          <p:cNvSpPr>
            <a:spLocks noChangeArrowheads="1"/>
          </p:cNvSpPr>
          <p:nvPr/>
        </p:nvSpPr>
        <p:spPr bwMode="gray">
          <a:xfrm>
            <a:off x="5495925" y="1333500"/>
            <a:ext cx="660400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32" name="Line 81"/>
          <p:cNvSpPr>
            <a:spLocks noChangeShapeType="1"/>
          </p:cNvSpPr>
          <p:nvPr/>
        </p:nvSpPr>
        <p:spPr bwMode="gray">
          <a:xfrm>
            <a:off x="5480050" y="1588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33" name="Rectangle 82"/>
          <p:cNvSpPr>
            <a:spLocks noChangeArrowheads="1"/>
          </p:cNvSpPr>
          <p:nvPr/>
        </p:nvSpPr>
        <p:spPr bwMode="gray">
          <a:xfrm>
            <a:off x="4457700" y="349567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pic>
        <p:nvPicPr>
          <p:cNvPr id="34" name="Picture 83" descr="w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9" t="16374" b="27486"/>
          <a:stretch>
            <a:fillRect/>
          </a:stretch>
        </p:blipFill>
        <p:spPr bwMode="gray">
          <a:xfrm rot="393398">
            <a:off x="2667000" y="609600"/>
            <a:ext cx="2663825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884363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3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7150"/>
            <a:ext cx="2895600" cy="314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fld id="{80ED410E-8806-4513-A732-EDA2DC9BF2E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54442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D4574F-45E4-4656-9F45-8333FF44D0C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7656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25438"/>
            <a:ext cx="2057400" cy="5800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25438"/>
            <a:ext cx="6019800" cy="5800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3D44F5-3562-422D-8954-92D33F37C7B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78226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C88BA7-2C58-4AC5-A042-1F18E1EF8AC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57362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E20217-7B3B-454D-A844-7F41CBCB6C4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34225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05707D-80F2-4899-B00E-0F653D99733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91705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AF6BDB-7227-4534-A523-7F45DD99841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20380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D817E4-8DEA-4721-8D30-F86477A5689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79280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CC4822-B7C2-4272-88F4-17126F3906C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749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C4CED2-8DE3-41AA-8985-00817BC57E4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08515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5D2581-E493-4EFC-A50E-D3B05642965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08439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8D1475-E1FE-403F-AAE2-771F2B26EEF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3255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текста</a:t>
            </a:r>
          </a:p>
          <a:p>
            <a:pPr lvl="1"/>
            <a:r>
              <a:rPr lang="en-US" altLang="ru-RU" smtClean="0"/>
              <a:t>Второй уровень</a:t>
            </a:r>
          </a:p>
          <a:p>
            <a:pPr lvl="2"/>
            <a:r>
              <a:rPr lang="en-US" altLang="ru-RU" smtClean="0"/>
              <a:t>Третий уровень</a:t>
            </a:r>
          </a:p>
          <a:p>
            <a:pPr lvl="3"/>
            <a:r>
              <a:rPr lang="en-US" altLang="ru-RU" smtClean="0"/>
              <a:t>Четвертый уровень</a:t>
            </a:r>
          </a:p>
          <a:p>
            <a:pPr lvl="4"/>
            <a:r>
              <a:rPr lang="en-US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fld id="{095A8E55-DF1E-42DC-916D-0C1488FCB6C9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25438"/>
            <a:ext cx="8229600" cy="9271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FFF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заголовка</a:t>
            </a:r>
          </a:p>
        </p:txBody>
      </p:sp>
      <p:pic>
        <p:nvPicPr>
          <p:cNvPr id="4" name="Picture 37" descr="wat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9" t="16374" b="27486"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8" descr="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oleObject" Target="../embeddings/oleObject21.bin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24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3.png"/><Relationship Id="rId4" Type="http://schemas.openxmlformats.org/officeDocument/2006/relationships/image" Target="../media/image2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7.emf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1.bin"/><Relationship Id="rId18" Type="http://schemas.openxmlformats.org/officeDocument/2006/relationships/oleObject" Target="../embeddings/oleObject14.bin"/><Relationship Id="rId26" Type="http://schemas.openxmlformats.org/officeDocument/2006/relationships/oleObject" Target="../embeddings/oleObject18.bin"/><Relationship Id="rId3" Type="http://schemas.openxmlformats.org/officeDocument/2006/relationships/oleObject" Target="../embeddings/oleObject6.bin"/><Relationship Id="rId21" Type="http://schemas.openxmlformats.org/officeDocument/2006/relationships/image" Target="../media/image16.wmf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2.wmf"/><Relationship Id="rId17" Type="http://schemas.openxmlformats.org/officeDocument/2006/relationships/image" Target="../media/image14.wmf"/><Relationship Id="rId25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5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0.bin"/><Relationship Id="rId24" Type="http://schemas.openxmlformats.org/officeDocument/2006/relationships/oleObject" Target="../embeddings/oleObject17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23" Type="http://schemas.openxmlformats.org/officeDocument/2006/relationships/image" Target="../media/image17.wmf"/><Relationship Id="rId10" Type="http://schemas.openxmlformats.org/officeDocument/2006/relationships/image" Target="../media/image11.wmf"/><Relationship Id="rId19" Type="http://schemas.openxmlformats.org/officeDocument/2006/relationships/image" Target="../media/image15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3.wmf"/><Relationship Id="rId22" Type="http://schemas.openxmlformats.org/officeDocument/2006/relationships/oleObject" Target="../embeddings/oleObject16.bin"/><Relationship Id="rId27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txBody>
          <a:bodyPr/>
          <a:lstStyle/>
          <a:p>
            <a:pPr algn="ctr"/>
            <a:r>
              <a:rPr lang="ru-RU" altLang="ru-RU" sz="2000" b="0" dirty="0" smtClean="0"/>
              <a:t/>
            </a:r>
            <a:br>
              <a:rPr lang="ru-RU" altLang="ru-RU" sz="2000" b="0" dirty="0" smtClean="0"/>
            </a:br>
            <a:r>
              <a:rPr lang="ru-RU" altLang="ru-RU" sz="2000" b="0" dirty="0" smtClean="0"/>
              <a:t/>
            </a:r>
            <a:br>
              <a:rPr lang="ru-RU" altLang="ru-RU" sz="2000" b="0" dirty="0" smtClean="0"/>
            </a:br>
            <a:r>
              <a:rPr lang="ru-RU" altLang="ru-RU" sz="2400" dirty="0" smtClean="0">
                <a:latin typeface="Garamond" panose="02020404030301010803" pitchFamily="18" charset="0"/>
              </a:rPr>
              <a:t>Муниципальное автономное общеобразовательное учреждение </a:t>
            </a:r>
            <a:br>
              <a:rPr lang="ru-RU" altLang="ru-RU" sz="2400" dirty="0" smtClean="0">
                <a:latin typeface="Garamond" panose="02020404030301010803" pitchFamily="18" charset="0"/>
              </a:rPr>
            </a:br>
            <a:r>
              <a:rPr lang="ru-RU" altLang="ru-RU" sz="2400" dirty="0" smtClean="0">
                <a:latin typeface="Garamond" panose="02020404030301010803" pitchFamily="18" charset="0"/>
              </a:rPr>
              <a:t>средняя общеобразовательная школа № </a:t>
            </a:r>
            <a:r>
              <a:rPr lang="en-US" altLang="ru-RU" sz="2400" dirty="0">
                <a:latin typeface="Garamond" panose="02020404030301010803" pitchFamily="18" charset="0"/>
              </a:rPr>
              <a:t>6</a:t>
            </a:r>
            <a:r>
              <a:rPr lang="ru-RU" altLang="ru-RU" sz="2400" dirty="0" smtClean="0">
                <a:latin typeface="Garamond" panose="02020404030301010803" pitchFamily="18" charset="0"/>
              </a:rPr>
              <a:t>8 с углублённым изучением отдельных предметов</a:t>
            </a:r>
            <a:br>
              <a:rPr lang="ru-RU" altLang="ru-RU" sz="2400" dirty="0" smtClean="0">
                <a:latin typeface="Garamond" panose="02020404030301010803" pitchFamily="18" charset="0"/>
              </a:rPr>
            </a:br>
            <a:endParaRPr lang="ru-RU" altLang="ru-RU" sz="2400" dirty="0" smtClean="0">
              <a:latin typeface="Garamond" panose="02020404030301010803" pitchFamily="18" charset="0"/>
            </a:endParaRP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179512" y="908050"/>
            <a:ext cx="8713663" cy="3529062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ru-RU" altLang="ru-RU" sz="4400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3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Решение задач высокого уровня сложности из ЕГЭ:</a:t>
            </a:r>
          </a:p>
          <a:p>
            <a:pPr marL="0" indent="0" algn="ctr">
              <a:buFontTx/>
              <a:buNone/>
            </a:pPr>
            <a:r>
              <a:rPr lang="ru-RU" altLang="ru-RU" sz="3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Метод рационализации при  решении неравенств</a:t>
            </a:r>
            <a:r>
              <a:rPr lang="ru-RU" altLang="ru-RU" sz="3600" b="1" dirty="0" smtClean="0">
                <a:solidFill>
                  <a:srgbClr val="006600"/>
                </a:solidFill>
                <a:latin typeface="Garamond" panose="02020404030301010803" pitchFamily="18" charset="0"/>
              </a:rPr>
              <a:t> </a:t>
            </a:r>
          </a:p>
          <a:p>
            <a:pPr marL="0" indent="0" algn="ctr">
              <a:buFontTx/>
              <a:buNone/>
            </a:pPr>
            <a:endParaRPr lang="ru-RU" altLang="ru-RU" sz="1800" b="1" dirty="0" smtClean="0">
              <a:solidFill>
                <a:srgbClr val="006600"/>
              </a:solidFill>
              <a:latin typeface="Garamond" panose="02020404030301010803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endParaRPr lang="ru-RU" altLang="ru-RU" sz="2000" dirty="0" smtClean="0">
              <a:latin typeface="Garamond" panose="02020404030301010803" pitchFamily="18" charset="0"/>
            </a:endParaRPr>
          </a:p>
          <a:p>
            <a:pPr marL="0" indent="0" algn="r"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Подготовила </a:t>
            </a:r>
          </a:p>
          <a:p>
            <a:pPr marL="0" indent="0" algn="r"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Колобова Елена Николаевна, </a:t>
            </a:r>
          </a:p>
          <a:p>
            <a:pPr marL="0" indent="0" algn="r"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учитель математики высшей категории </a:t>
            </a:r>
          </a:p>
          <a:p>
            <a:pPr marL="0" indent="0" algn="r">
              <a:buFontTx/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МАОУСОШ </a:t>
            </a:r>
            <a:r>
              <a:rPr lang="ru-RU" altLang="ru-RU" sz="20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№</a:t>
            </a:r>
            <a:r>
              <a:rPr lang="en-US" altLang="ru-RU" sz="20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6</a:t>
            </a:r>
            <a:r>
              <a:rPr lang="ru-RU" altLang="ru-RU" sz="20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8 </a:t>
            </a:r>
            <a:r>
              <a:rPr lang="ru-RU" altLang="ru-RU" sz="20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с УИОП г. Екатеринбурга </a:t>
            </a:r>
            <a:endParaRPr lang="ru-RU" altLang="ru-RU" sz="2000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0" indent="0" algn="ctr">
              <a:buFontTx/>
              <a:buNone/>
            </a:pPr>
            <a:endParaRPr lang="ru-RU" altLang="ru-RU" sz="4400" b="1" dirty="0" smtClean="0">
              <a:solidFill>
                <a:srgbClr val="006600"/>
              </a:solidFill>
              <a:latin typeface="Garamond" panose="02020404030301010803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4400" b="1" dirty="0" smtClean="0">
                <a:solidFill>
                  <a:srgbClr val="006600"/>
                </a:solidFill>
                <a:latin typeface="Book Antiqua" panose="02040602050305030304" pitchFamily="18" charset="0"/>
              </a:rPr>
              <a:t/>
            </a:r>
            <a:br>
              <a:rPr lang="ru-RU" altLang="ru-RU" sz="4400" b="1" dirty="0" smtClean="0">
                <a:solidFill>
                  <a:srgbClr val="006600"/>
                </a:solidFill>
                <a:latin typeface="Book Antiqua" panose="02040602050305030304" pitchFamily="18" charset="0"/>
              </a:rPr>
            </a:b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7937170"/>
              </p:ext>
            </p:extLst>
          </p:nvPr>
        </p:nvGraphicFramePr>
        <p:xfrm>
          <a:off x="383842" y="1008774"/>
          <a:ext cx="8508638" cy="1268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6" name="Уравнение" r:id="rId3" imgW="2209680" imgH="507960" progId="Equation.3">
                  <p:embed/>
                </p:oleObj>
              </mc:Choice>
              <mc:Fallback>
                <p:oleObj name="Уравнение" r:id="rId3" imgW="2209680" imgH="50796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842" y="1008774"/>
                        <a:ext cx="8508638" cy="12680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271463"/>
            <a:ext cx="9144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graphicFrame>
        <p:nvGraphicFramePr>
          <p:cNvPr id="1843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1000584"/>
              </p:ext>
            </p:extLst>
          </p:nvPr>
        </p:nvGraphicFramePr>
        <p:xfrm>
          <a:off x="2699792" y="5661248"/>
          <a:ext cx="5653087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7" name="Формула" r:id="rId5" imgW="1778000" imgH="241300" progId="Equation.3">
                  <p:embed/>
                </p:oleObj>
              </mc:Choice>
              <mc:Fallback>
                <p:oleObj name="Формула" r:id="rId5" imgW="17780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5661248"/>
                        <a:ext cx="5653087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7584" y="301420"/>
            <a:ext cx="1651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1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8658324"/>
                  </p:ext>
                </p:extLst>
              </p:nvPr>
            </p:nvGraphicFramePr>
            <p:xfrm>
              <a:off x="383842" y="2295286"/>
              <a:ext cx="8364622" cy="271789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364622"/>
                  </a:tblGrid>
                  <a:tr h="271789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ru-RU" sz="32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ru-RU" sz="320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sSup>
                                          <m:sSupPr>
                                            <m:ctrlPr>
                                              <a:rPr lang="en-US" sz="3200" i="1" smtClean="0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320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p>
                                            <m:r>
                                              <a:rPr lang="en-US" sz="320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ru-RU" sz="3200" b="0" i="1" smtClean="0">
                                            <a:latin typeface="Cambria Math" panose="02040503050406030204" pitchFamily="18" charset="0"/>
                                          </a:rPr>
                                          <m:t>+2х−2</m:t>
                                        </m:r>
                                        <m:r>
                                          <a:rPr lang="ru-RU" sz="3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&gt;0</m:t>
                                        </m:r>
                                      </m:e>
                                      <m:e>
                                        <m:r>
                                          <a:rPr lang="ru-RU" sz="3200" b="0" i="1" smtClean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sSup>
                                          <m:sSupPr>
                                            <m:ctrlPr>
                                              <a:rPr lang="en-US" sz="3200" b="0" i="1" smtClean="0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p>
                                            <m: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ru-RU" sz="3200" b="0" i="1" smtClean="0">
                                            <a:latin typeface="Cambria Math" panose="02040503050406030204" pitchFamily="18" charset="0"/>
                                          </a:rPr>
                                          <m:t>+2х−2−1)(2</m:t>
                                        </m:r>
                                        <m:sSup>
                                          <m:sSupPr>
                                            <m:ctrlPr>
                                              <a:rPr lang="en-US" sz="3200" b="0" i="1" smtClean="0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p>
                                            <m: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ru-RU" sz="3200" b="0" i="1" smtClean="0">
                                            <a:latin typeface="Cambria Math" panose="02040503050406030204" pitchFamily="18" charset="0"/>
                                          </a:rPr>
                                          <m:t>−х−1−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</a:rPr>
                                          <m:t>9</m:t>
                                        </m:r>
                                        <m:r>
                                          <a:rPr lang="ru-RU" sz="3200" b="0" i="1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sSup>
                                          <m:sSupPr>
                                            <m:ctrlPr>
                                              <a:rPr lang="en-US" sz="3200" b="0" i="1" smtClean="0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p>
                                            <m:r>
                                              <a:rPr lang="en-US" sz="32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ru-RU" sz="3200" b="0" i="1" smtClean="0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  <m:r>
                                          <a:rPr lang="ru-RU" sz="3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&lt;0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8658324"/>
                  </p:ext>
                </p:extLst>
              </p:nvPr>
            </p:nvGraphicFramePr>
            <p:xfrm>
              <a:off x="383842" y="2295286"/>
              <a:ext cx="8364622" cy="271789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364622"/>
                  </a:tblGrid>
                  <a:tr h="271789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73" t="-225" r="-73" b="-22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5447080"/>
              </p:ext>
            </p:extLst>
          </p:nvPr>
        </p:nvGraphicFramePr>
        <p:xfrm>
          <a:off x="735583" y="840916"/>
          <a:ext cx="3908425" cy="130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Уравнение" r:id="rId3" imgW="1206360" imgH="431640" progId="Equation.3">
                  <p:embed/>
                </p:oleObj>
              </mc:Choice>
              <mc:Fallback>
                <p:oleObj name="Уравнение" r:id="rId3" imgW="120636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583" y="840916"/>
                        <a:ext cx="3908425" cy="1300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850" y="188913"/>
            <a:ext cx="22320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tx2"/>
                </a:solidFill>
                <a:latin typeface="Garamond" pitchFamily="18" charset="0"/>
              </a:rPr>
              <a:t>Пример </a:t>
            </a:r>
            <a:r>
              <a:rPr lang="ru-RU" sz="3200" dirty="0" smtClean="0">
                <a:solidFill>
                  <a:schemeClr val="tx2"/>
                </a:solidFill>
                <a:latin typeface="Garamond" pitchFamily="18" charset="0"/>
              </a:rPr>
              <a:t>2</a:t>
            </a:r>
            <a:endParaRPr lang="ru-RU" sz="3200" dirty="0">
              <a:solidFill>
                <a:schemeClr val="tx2"/>
              </a:solidFill>
              <a:latin typeface="Garamond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9512" y="2146588"/>
                <a:ext cx="3610397" cy="17717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5−х</m:t>
                              </m:r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5−х</m:t>
                              </m:r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ru-RU" sz="28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х+2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2800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800" b="0" i="1" smtClean="0">
                                          <a:latin typeface="Cambria Math" panose="02040503050406030204" pitchFamily="18" charset="0"/>
                                        </a:rPr>
                                        <m:t>(5−х)</m:t>
                                      </m:r>
                                    </m:e>
                                    <m:sup>
                                      <m:r>
                                        <a:rPr lang="ru-RU" sz="28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den>
                              </m:f>
                              <m:r>
                                <a:rPr lang="ru-RU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146588"/>
                <a:ext cx="3610397" cy="1771703"/>
              </a:xfrm>
              <a:prstGeom prst="rect">
                <a:avLst/>
              </a:prstGeom>
              <a:blipFill rotWithShape="1">
                <a:blip r:embed="rId5"/>
                <a:stretch>
                  <a:fillRect b="-20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03522" y="4293096"/>
                <a:ext cx="331236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5−х</m:t>
                              </m:r>
                            </m:sub>
                          </m:sSub>
                        </m:fName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(х+2)</m:t>
                          </m:r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≥0</m:t>
                          </m:r>
                        </m:e>
                      </m:func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522" y="4293096"/>
                <a:ext cx="3312368" cy="430887"/>
              </a:xfrm>
              <a:prstGeom prst="rect">
                <a:avLst/>
              </a:prstGeom>
              <a:blipFill rotWithShape="0">
                <a:blip r:embed="rId6"/>
                <a:stretch>
                  <a:fillRect b="-7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99592" y="4941168"/>
                <a:ext cx="421358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(5−х−1)(х+2−1)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941168"/>
                <a:ext cx="4213589" cy="430887"/>
              </a:xfrm>
              <a:prstGeom prst="rect">
                <a:avLst/>
              </a:prstGeom>
              <a:blipFill rotWithShape="0">
                <a:blip r:embed="rId7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99592" y="5661248"/>
                <a:ext cx="239180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Ответ: 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−1;4)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5661248"/>
                <a:ext cx="2391809" cy="430887"/>
              </a:xfrm>
              <a:prstGeom prst="rect">
                <a:avLst/>
              </a:prstGeom>
              <a:blipFill rotWithShape="0">
                <a:blip r:embed="rId8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5429485"/>
              </p:ext>
            </p:extLst>
          </p:nvPr>
        </p:nvGraphicFramePr>
        <p:xfrm>
          <a:off x="323528" y="597815"/>
          <a:ext cx="2046287" cy="430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Уравнение" r:id="rId3" imgW="787320" imgH="1701720" progId="Equation.3">
                  <p:embed/>
                </p:oleObj>
              </mc:Choice>
              <mc:Fallback>
                <p:oleObj name="Уравнение" r:id="rId3" imgW="787320" imgH="17017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97815"/>
                        <a:ext cx="2046287" cy="430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22320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tx2"/>
                </a:solidFill>
                <a:latin typeface="Garamond" pitchFamily="18" charset="0"/>
              </a:rPr>
              <a:t>Пример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488632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(2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−х−1)(3х−1−1)(</m:t>
                      </m:r>
                      <m:r>
                        <a:rPr lang="ru-RU" sz="2800" b="0" i="1" smtClean="0">
                          <a:latin typeface="Cambria Math"/>
                        </a:rPr>
                        <m:t>2х−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−1)(3−2х−1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886325"/>
                <a:ext cx="9144000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63688" y="5733256"/>
                <a:ext cx="4286045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Ответ: </m:t>
                      </m:r>
                      <m:d>
                        <m:dPr>
                          <m:begChr m:val="["/>
                          <m:endChr m:val=""/>
                          <m:ctrlPr>
                            <a:rPr lang="ru-RU" sz="2800" b="0" i="1" smtClean="0">
                              <a:latin typeface="Cambria Math"/>
                            </a:rPr>
                          </m:ctrlPr>
                        </m:dPr>
                        <m:e/>
                      </m:d>
                      <m:f>
                        <m:fPr>
                          <m:ctrlPr>
                            <a:rPr lang="ru-RU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ru-RU" sz="2800" b="0" i="0" smtClean="0">
                          <a:latin typeface="Cambria Math" panose="02040503050406030204" pitchFamily="18" charset="0"/>
                        </a:rPr>
                        <m:t>;1)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∪(1;1,5)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5733256"/>
                <a:ext cx="4286045" cy="901785"/>
              </a:xfrm>
              <a:prstGeom prst="rect">
                <a:avLst/>
              </a:prstGeom>
              <a:blipFill rotWithShape="0">
                <a:blip r:embed="rId6"/>
                <a:stretch>
                  <a:fillRect b="-13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9512" y="584200"/>
                <a:ext cx="6325193" cy="6738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Sup>
                                <m:sSubSup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/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−х</m:t>
                              </m:r>
                            </m:sub>
                          </m:sSub>
                        </m:fName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(3х−1)</m:t>
                          </m:r>
                          <m:func>
                            <m:func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Sup>
                                    <m:sSubSupPr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/>
                                    <m:sup/>
                                  </m:sSubSup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ru-RU" sz="2800" b="0" i="1" smtClean="0">
                                      <a:latin typeface="Cambria Math"/>
                                    </a:rPr>
                                    <m:t>х</m:t>
                                  </m:r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²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(3−2х)</m:t>
                              </m:r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≥0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84200"/>
                <a:ext cx="6325193" cy="67383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136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Объект 5"/>
          <p:cNvGraphicFramePr>
            <a:graphicFrameLocks noChangeAspect="1"/>
          </p:cNvGraphicFramePr>
          <p:nvPr/>
        </p:nvGraphicFramePr>
        <p:xfrm>
          <a:off x="0" y="747713"/>
          <a:ext cx="9144000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Формула" r:id="rId3" imgW="3035300" imgH="241300" progId="Equation.3">
                  <p:embed/>
                </p:oleObj>
              </mc:Choice>
              <mc:Fallback>
                <p:oleObj name="Формула" r:id="rId3" imgW="3035300" imgH="2413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47713"/>
                        <a:ext cx="9144000" cy="735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850" y="188913"/>
            <a:ext cx="22320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tx2"/>
                </a:solidFill>
                <a:latin typeface="Garamond" pitchFamily="18" charset="0"/>
              </a:rPr>
              <a:t>Пример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988971"/>
                <a:ext cx="9093411" cy="8617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х</m:t>
                              </m:r>
                            </m:sub>
                          </m:sSub>
                        </m:fName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(3−х)</m:t>
                          </m:r>
                          <m:func>
                            <m:func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х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ru-RU" sz="280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4−х</m:t>
                                  </m:r>
                                </m:e>
                              </m:d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US" sz="280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smtClean="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e>
                                    <m:sub>
                                      <m:r>
                                        <a:rPr lang="ru-RU" sz="2800" b="0" i="1" smtClean="0">
                                          <a:latin typeface="Cambria Math" panose="02040503050406030204" pitchFamily="18" charset="0"/>
                                        </a:rPr>
                                        <m:t>х</m:t>
                                      </m:r>
                                    </m:sub>
                                  </m:sSub>
                                </m:fName>
                                <m:e>
                                  <m:d>
                                    <m:dPr>
                                      <m:ctrlPr>
                                        <a:rPr lang="ru-RU" sz="280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ru-RU" sz="2800" b="0" i="1" smtClean="0">
                                          <a:latin typeface="Cambria Math" panose="02040503050406030204" pitchFamily="18" charset="0"/>
                                        </a:rPr>
                                        <m:t>3−х</m:t>
                                      </m:r>
                                    </m:e>
                                  </m:d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sz="2800" i="1" smtClean="0"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sSub>
                                        <m:sSubPr>
                                          <m:ctrlPr>
                                            <a:rPr lang="en-US" sz="280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800" b="0" i="0" smtClean="0">
                                              <a:latin typeface="Cambria Math" panose="02040503050406030204" pitchFamily="18" charset="0"/>
                                            </a:rPr>
                                            <m:t>log</m:t>
                                          </m:r>
                                        </m:e>
                                        <m:sub>
                                          <m:r>
                                            <a:rPr lang="ru-RU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х</m:t>
                                          </m:r>
                                        </m:sub>
                                      </m:sSub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ru-RU" sz="2800" i="1" smtClean="0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ru-RU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4−х</m:t>
                                          </m:r>
                                        </m:e>
                                      </m:d>
                                      <m:r>
                                        <a:rPr lang="ru-RU" sz="2800" b="0" i="1" smtClean="0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  <m:r>
                                        <a:rPr lang="ru-RU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≥0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ru-RU" sz="2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х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ru-RU" sz="28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3−х</m:t>
                              </m:r>
                            </m:e>
                          </m:d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−1)(</m:t>
                          </m:r>
                          <m:func>
                            <m:func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х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ru-RU" sz="280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4−х</m:t>
                                  </m:r>
                                </m:e>
                              </m:d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≥0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88971"/>
                <a:ext cx="9093411" cy="861774"/>
              </a:xfrm>
              <a:prstGeom prst="rect">
                <a:avLst/>
              </a:prstGeom>
              <a:blipFill rotWithShape="0">
                <a:blip r:embed="rId5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43076" y="5805264"/>
                <a:ext cx="498918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Ответ:(0;1)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∪(1;</m:t>
                      </m:r>
                      <m:d>
                        <m:dPr>
                          <m:begChr m:val=""/>
                          <m:endChr m:val="]"/>
                          <m:ctrlPr>
                            <a:rPr lang="ru-RU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1,5</m:t>
                          </m:r>
                        </m:e>
                      </m:d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begChr m:val="["/>
                          <m:endChr m:val=""/>
                          <m:ctrlPr>
                            <a:rPr lang="ru-RU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2;3)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76" y="5805264"/>
                <a:ext cx="4989186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88640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Пример 5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136711" y="980728"/>
                <a:ext cx="6336704" cy="7023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3200" b="0" i="1" smtClean="0">
                              <a:latin typeface="Cambria Math" panose="02040503050406030204" pitchFamily="18" charset="0"/>
                            </a:rPr>
                            <m:t>2х+1</m:t>
                          </m:r>
                        </m:e>
                      </m:rad>
                      <m:r>
                        <a:rPr lang="ru-RU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lang="ru-RU" sz="32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32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х</m:t>
                              </m:r>
                            </m:e>
                            <m:sup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+х+5</m:t>
                          </m:r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6711" y="980728"/>
                <a:ext cx="6336704" cy="70237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1421" y="2204864"/>
                <a:ext cx="5120441" cy="11908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32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</a:rPr>
                                <m:t>2х+1</m:t>
                              </m:r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≥0</m:t>
                              </m:r>
                            </m:e>
                            <m:e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</a:rPr>
                                <m:t>2х+1</m:t>
                              </m:r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sSup>
                                <m:sSupPr>
                                  <m:ctrlPr>
                                    <a:rPr lang="ru-RU" sz="32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х</m:t>
                                  </m:r>
                                </m:e>
                                <m:sup>
                                  <m:r>
                                    <a:rPr lang="ru-RU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  <m:sSup>
                                <m:sSupPr>
                                  <m:ctrlPr>
                                    <a:rPr lang="en-US" sz="32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+х+5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21" y="2204864"/>
                <a:ext cx="5120441" cy="1190839"/>
              </a:xfrm>
              <a:prstGeom prst="rect">
                <a:avLst/>
              </a:prstGeom>
              <a:blipFill rotWithShape="0">
                <a:blip r:embed="rId3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3568" y="4797152"/>
                <a:ext cx="3709798" cy="7961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Ответ: </m:t>
                      </m:r>
                      <m:d>
                        <m:dPr>
                          <m:begChr m:val="["/>
                          <m:endChr m:val="]"/>
                          <m:ctrlPr>
                            <a:rPr lang="ru-RU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;1</m:t>
                          </m:r>
                        </m:e>
                      </m:d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begChr m:val="["/>
                          <m:endChr m:val=""/>
                          <m:ctrlPr>
                            <a:rPr lang="ru-RU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4;+∞)</m:t>
                          </m: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797152"/>
                <a:ext cx="3709798" cy="79611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630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927100"/>
          </a:xfrm>
        </p:spPr>
        <p:txBody>
          <a:bodyPr/>
          <a:lstStyle/>
          <a:p>
            <a:r>
              <a:rPr lang="ru-RU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6</a:t>
            </a:r>
            <a:endParaRPr lang="ru-RU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1520" y="1115740"/>
                <a:ext cx="380924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х+6</m:t>
                          </m:r>
                        </m:e>
                      </m:d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+5х+9</m:t>
                          </m: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115740"/>
                <a:ext cx="3809248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1520" y="2594749"/>
                <a:ext cx="760618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(х+6−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−5х−9)(х+6+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+5х+9)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94749"/>
                <a:ext cx="7606185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39552" y="4509120"/>
            <a:ext cx="2348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Ответ: (-3;-1)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869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7</a:t>
            </a:r>
            <a:endParaRPr lang="ru-RU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7698" y="1252538"/>
                <a:ext cx="3899016" cy="15295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(х+</m:t>
                              </m:r>
                              <m:f>
                                <m:fPr>
                                  <m:ctrlPr>
                                    <a:rPr lang="ru-RU" sz="28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−2х+</m:t>
                              </m:r>
                              <m:f>
                                <m:fPr>
                                  <m:ctrlPr>
                                    <a:rPr lang="ru-RU" sz="28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den>
                              </m:f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den>
                      </m:f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98" y="1252538"/>
                <a:ext cx="3899016" cy="1529586"/>
              </a:xfrm>
              <a:prstGeom prst="rect">
                <a:avLst/>
              </a:prstGeom>
              <a:blipFill rotWithShape="0">
                <a:blip r:embed="rId2"/>
                <a:stretch>
                  <a:fillRect b="-1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7200" y="2996952"/>
                <a:ext cx="3199016" cy="2034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−2х+</m:t>
                              </m:r>
                              <m:f>
                                <m:fPr>
                                  <m:ctrlPr>
                                    <a:rPr lang="ru-RU" sz="28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den>
                              </m:f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х+</m:t>
                              </m:r>
                              <m:f>
                                <m:fPr>
                                  <m:ctrlPr>
                                    <a:rPr lang="ru-RU" sz="28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ru-RU" sz="28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996952"/>
                <a:ext cx="3199016" cy="2034788"/>
              </a:xfrm>
              <a:prstGeom prst="rect">
                <a:avLst/>
              </a:prstGeom>
              <a:blipFill rotWithShape="0">
                <a:blip r:embed="rId3"/>
                <a:stretch>
                  <a:fillRect b="-24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552" y="5246568"/>
                <a:ext cx="5597879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Ответ:(−</m:t>
                      </m:r>
                      <m:f>
                        <m:fPr>
                          <m:ctrlPr>
                            <a:rPr lang="ru-RU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;−</m:t>
                      </m:r>
                      <m:f>
                        <m:fPr>
                          <m:ctrlPr>
                            <a:rPr lang="ru-RU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∪(</m:t>
                      </m:r>
                      <m:f>
                        <m:fPr>
                          <m:ctrlPr>
                            <a:rPr lang="ru-RU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  <m:f>
                        <m:fPr>
                          <m:ctrlPr>
                            <a:rPr lang="ru-RU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)∪(</m:t>
                      </m:r>
                      <m:f>
                        <m:fPr>
                          <m:ctrlPr>
                            <a:rPr lang="ru-RU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  <m:f>
                        <m:fPr>
                          <m:ctrlPr>
                            <a:rPr lang="ru-RU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246568"/>
                <a:ext cx="5597879" cy="901785"/>
              </a:xfrm>
              <a:prstGeom prst="rect">
                <a:avLst/>
              </a:prstGeom>
              <a:blipFill rotWithShape="0">
                <a:blip r:embed="rId4"/>
                <a:stretch>
                  <a:fillRect b="-6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7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2764336"/>
                  </p:ext>
                </p:extLst>
              </p:nvPr>
            </p:nvGraphicFramePr>
            <p:xfrm>
              <a:off x="539552" y="332658"/>
              <a:ext cx="7704855" cy="6412767"/>
            </p:xfrm>
            <a:graphic>
              <a:graphicData uri="http://schemas.openxmlformats.org/drawingml/2006/table">
                <a:tbl>
                  <a:tblPr firstRow="1" firstCol="1" bandRow="1">
                    <a:tableStyleId>{0E3FDE45-AF77-4B5C-9715-49D594BDF05E}</a:tableStyleId>
                  </a:tblPr>
                  <a:tblGrid>
                    <a:gridCol w="1570596"/>
                    <a:gridCol w="4336648"/>
                    <a:gridCol w="1797611"/>
                  </a:tblGrid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</a:rPr>
                            <a:t>1</a:t>
                          </a:r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"/>
                                    <m:endChr m:val="]"/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(−∞;−3</m:t>
                                    </m:r>
                                  </m:e>
                                </m:d>
                                <m:r>
                                  <a:rPr lang="ru-RU" sz="2000">
                                    <a:effectLst/>
                                    <a:latin typeface="Cambria Math"/>
                                  </a:rPr>
                                  <m:t>∪</m:t>
                                </m:r>
                                <m:d>
                                  <m:dPr>
                                    <m:begChr m:val="["/>
                                    <m:endChr m:val=""/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2;∞)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В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2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</a:rPr>
                            <a:t>(-3;-2)</a:t>
                          </a:r>
                          <a14:m>
                            <m:oMath xmlns:m="http://schemas.openxmlformats.org/officeDocument/2006/math">
                              <m:r>
                                <a:rPr lang="ru-RU" sz="2000">
                                  <a:effectLst/>
                                  <a:latin typeface="Cambria Math"/>
                                </a:rPr>
                                <m:t>∪(2;∞)</m:t>
                              </m:r>
                            </m:oMath>
                          </a14:m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С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3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1;3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Е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4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</a:rPr>
                            <a:t>1</a:t>
                          </a:r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И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5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"/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−6;∞)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Ш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6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"/>
                                    <m:endChr m:val="]"/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(−∞;−3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>
                              <a:effectLst/>
                            </a:rPr>
                            <a:t>Д</a:t>
                          </a:r>
                          <a:endParaRPr lang="ru-RU" sz="2000" b="1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7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−2;8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>
                              <a:effectLst/>
                            </a:rPr>
                            <a:t>Э</a:t>
                          </a:r>
                          <a:endParaRPr lang="ru-RU" sz="2000" b="1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8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"/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−1;4)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Н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7399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9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"/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ru-RU" sz="20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sz="2000">
                                            <a:effectLst/>
                                            <a:latin typeface="Cambria Math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ru-RU" sz="20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ru-RU" sz="2000">
                                    <a:effectLst/>
                                    <a:latin typeface="Cambria Math"/>
                                  </a:rPr>
                                  <m:t>;1)∪(1;</m:t>
                                </m:r>
                                <m:f>
                                  <m:f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sz="2000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А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9834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10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−3;−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ru-RU" sz="20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2000">
                                            <a:effectLst/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−1</m:t>
                                    </m:r>
                                  </m:e>
                                </m:d>
                                <m:r>
                                  <a:rPr lang="ru-RU" sz="2000">
                                    <a:effectLst/>
                                    <a:latin typeface="Cambria Math"/>
                                  </a:rPr>
                                  <m:t>∪</m:t>
                                </m:r>
                                <m:d>
                                  <m:d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1;2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Р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11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0;1</m:t>
                                    </m:r>
                                  </m:e>
                                </m:d>
                                <m:r>
                                  <a:rPr lang="ru-RU" sz="2000">
                                    <a:effectLst/>
                                    <a:latin typeface="Cambria Math"/>
                                  </a:rPr>
                                  <m:t>∪(</m:t>
                                </m:r>
                                <m:d>
                                  <m:dPr>
                                    <m:begChr m:val=""/>
                                    <m:endChr m:val="]"/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1;1,5</m:t>
                                    </m:r>
                                  </m:e>
                                </m:d>
                                <m:r>
                                  <a:rPr lang="ru-RU" sz="2000">
                                    <a:effectLst/>
                                    <a:latin typeface="Cambria Math"/>
                                  </a:rPr>
                                  <m:t>∪</m:t>
                                </m:r>
                                <m:d>
                                  <m:dPr>
                                    <m:begChr m:val="["/>
                                    <m:endChr m:val=""/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2;3)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Г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8276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12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ru-RU" sz="2000" i="1">
                                      <a:effectLst/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ru-RU" sz="2000">
                                      <a:effectLst/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ru-RU" sz="20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ru-RU" sz="2000">
                                      <a:effectLst/>
                                      <a:latin typeface="Cambria Math"/>
                                    </a:rPr>
                                    <m:t>;1</m:t>
                                  </m:r>
                                </m:e>
                              </m:d>
                              <m:r>
                                <a:rPr lang="ru-RU" sz="2000">
                                  <a:effectLst/>
                                  <a:latin typeface="Cambria Math"/>
                                </a:rPr>
                                <m:t>⋃</m:t>
                              </m:r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ru-RU" sz="2000" i="1">
                                      <a:effectLst/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ru-RU" sz="2000">
                                      <a:effectLst/>
                                      <a:latin typeface="Cambria Math"/>
                                    </a:rPr>
                                    <m:t>4;∞)</m:t>
                                  </m:r>
                                </m:e>
                              </m:d>
                            </m:oMath>
                          </a14:m>
                          <a:endParaRPr lang="ru-RU" sz="20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 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М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83005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13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lang="ru-RU" sz="2000" i="1">
                                      <a:effectLst/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ru-RU" sz="2000">
                                      <a:effectLst/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ru-RU" sz="20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4</m:t>
                                      </m:r>
                                    </m:num>
                                    <m:den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5</m:t>
                                      </m:r>
                                    </m:den>
                                  </m:f>
                                  <m:r>
                                    <a:rPr lang="ru-RU" sz="2000">
                                      <a:effectLst/>
                                      <a:latin typeface="Cambria Math"/>
                                    </a:rPr>
                                    <m:t>;−</m:t>
                                  </m:r>
                                  <m:f>
                                    <m:fPr>
                                      <m:ctrlPr>
                                        <a:rPr lang="ru-RU" sz="20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ru-RU" sz="2000">
                                  <a:effectLst/>
                                  <a:latin typeface="Cambria Math"/>
                                </a:rPr>
                                <m:t>∪</m:t>
                              </m:r>
                              <m:d>
                                <m:dPr>
                                  <m:ctrlPr>
                                    <a:rPr lang="ru-RU" sz="2000" i="1">
                                      <a:effectLst/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5</m:t>
                                      </m:r>
                                    </m:den>
                                  </m:f>
                                  <m:r>
                                    <a:rPr lang="ru-RU" sz="2000">
                                      <a:effectLst/>
                                      <a:latin typeface="Cambria Math"/>
                                    </a:rPr>
                                    <m:t>;</m:t>
                                  </m:r>
                                  <m:f>
                                    <m:fPr>
                                      <m:ctrlPr>
                                        <a:rPr lang="ru-RU" sz="20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ru-RU" sz="2000">
                                  <a:effectLst/>
                                  <a:latin typeface="Cambria Math"/>
                                </a:rPr>
                                <m:t>∪</m:t>
                              </m:r>
                              <m:d>
                                <m:dPr>
                                  <m:ctrlPr>
                                    <a:rPr lang="ru-RU" sz="2000" i="1">
                                      <a:effectLst/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7</m:t>
                                      </m:r>
                                    </m:num>
                                    <m:den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  <m:r>
                                    <a:rPr lang="ru-RU" sz="2000">
                                      <a:effectLst/>
                                      <a:latin typeface="Cambria Math"/>
                                    </a:rPr>
                                    <m:t>;</m:t>
                                  </m:r>
                                  <m:f>
                                    <m:fPr>
                                      <m:ctrlPr>
                                        <a:rPr lang="ru-RU" sz="20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9</m:t>
                                      </m:r>
                                    </m:num>
                                    <m:den>
                                      <m:r>
                                        <a:rPr lang="ru-RU" sz="2000">
                                          <a:effectLst/>
                                          <a:latin typeface="Cambria Math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oMath>
                          </a14:m>
                          <a:endParaRPr lang="ru-RU" sz="20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 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Ч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14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−3;−1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З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2764336"/>
                  </p:ext>
                </p:extLst>
              </p:nvPr>
            </p:nvGraphicFramePr>
            <p:xfrm>
              <a:off x="539552" y="332658"/>
              <a:ext cx="7704855" cy="6371688"/>
            </p:xfrm>
            <a:graphic>
              <a:graphicData uri="http://schemas.openxmlformats.org/drawingml/2006/table">
                <a:tbl>
                  <a:tblPr firstRow="1" firstCol="1" bandRow="1">
                    <a:tableStyleId>{0E3FDE45-AF77-4B5C-9715-49D594BDF05E}</a:tableStyleId>
                  </a:tblPr>
                  <a:tblGrid>
                    <a:gridCol w="1570596"/>
                    <a:gridCol w="4336648"/>
                    <a:gridCol w="1797611"/>
                  </a:tblGrid>
                  <a:tr h="3505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</a:rPr>
                            <a:t>1</a:t>
                          </a:r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148276" r="-41573" b="-17396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В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2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266667" r="-41573" b="-17685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С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505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3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341379" r="-41573" b="-15465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Е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3247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4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</a:rPr>
                            <a:t>1</a:t>
                          </a:r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И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505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5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534483" r="-41573" b="-135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Ш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505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6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645614" r="-41573" b="-12771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>
                              <a:effectLst/>
                            </a:rPr>
                            <a:t>Д</a:t>
                          </a:r>
                          <a:endParaRPr lang="ru-RU" sz="2000" b="1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505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7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732759" r="-41573" b="-11551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>
                              <a:effectLst/>
                            </a:rPr>
                            <a:t>Э</a:t>
                          </a:r>
                          <a:endParaRPr lang="ru-RU" sz="2000" b="1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505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8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847368" r="-41573" b="-1075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Н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78003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9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421875" r="-41573" b="-3789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А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419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10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968116" r="-41573" b="-6028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Р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505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11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1270690" r="-41573" b="-61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Г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85001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12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571942" r="-41573" b="-1575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М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85261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13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667143" r="-41573" b="-56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Ч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  <a:tr h="3505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14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126" marR="60126" marT="0" marB="0">
                        <a:blipFill rotWithShape="0">
                          <a:blip r:embed="rId2"/>
                          <a:stretch>
                            <a:fillRect l="-36236" t="-1851724" r="-41573" b="-362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</a:rPr>
                            <a:t>З</a:t>
                          </a:r>
                          <a:endParaRPr lang="ru-RU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126" marR="60126" marT="0" marB="0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8400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190740"/>
              </p:ext>
            </p:extLst>
          </p:nvPr>
        </p:nvGraphicFramePr>
        <p:xfrm>
          <a:off x="611560" y="405164"/>
          <a:ext cx="4776192" cy="6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2064"/>
                <a:gridCol w="1592064"/>
                <a:gridCol w="1592064"/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898908"/>
              </p:ext>
            </p:extLst>
          </p:nvPr>
        </p:nvGraphicFramePr>
        <p:xfrm>
          <a:off x="1557682" y="1335476"/>
          <a:ext cx="6096000" cy="6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9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9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19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830104"/>
              </p:ext>
            </p:extLst>
          </p:nvPr>
        </p:nvGraphicFramePr>
        <p:xfrm>
          <a:off x="3491880" y="2265788"/>
          <a:ext cx="4909545" cy="6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909"/>
                <a:gridCol w="981909"/>
                <a:gridCol w="981909"/>
                <a:gridCol w="981909"/>
                <a:gridCol w="981909"/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10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12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332404"/>
              </p:ext>
            </p:extLst>
          </p:nvPr>
        </p:nvGraphicFramePr>
        <p:xfrm>
          <a:off x="952436" y="3196100"/>
          <a:ext cx="4094439" cy="6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4813"/>
                <a:gridCol w="1364813"/>
                <a:gridCol w="1364813"/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7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78849"/>
              </p:ext>
            </p:extLst>
          </p:nvPr>
        </p:nvGraphicFramePr>
        <p:xfrm>
          <a:off x="2305425" y="4293096"/>
          <a:ext cx="6096000" cy="6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9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12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45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70" y="476672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Установите соответствие между неравенствами и их решениями.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Ответ дайте в виде семизначного числа</a:t>
            </a:r>
            <a:endParaRPr lang="ru-RU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37283897"/>
                  </p:ext>
                </p:extLst>
              </p:nvPr>
            </p:nvGraphicFramePr>
            <p:xfrm>
              <a:off x="395536" y="1268760"/>
              <a:ext cx="8352928" cy="4365616"/>
            </p:xfrm>
            <a:graphic>
              <a:graphicData uri="http://schemas.openxmlformats.org/drawingml/2006/table">
                <a:tbl>
                  <a:tblPr firstRow="1" bandRow="1">
                    <a:tableStyleId>{68D230F3-CF80-4859-8CE7-A43EE81993B5}</a:tableStyleId>
                  </a:tblPr>
                  <a:tblGrid>
                    <a:gridCol w="648072"/>
                    <a:gridCol w="3528392"/>
                    <a:gridCol w="864096"/>
                    <a:gridCol w="3312368"/>
                  </a:tblGrid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А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dirty="0" smtClean="0">
                                    <a:latin typeface="Cambria Math" panose="02040503050406030204" pitchFamily="18" charset="0"/>
                                  </a:rPr>
                                  <m:t>(х−2)(х+3)≥0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1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(−∞</m:t>
                                </m:r>
                                <m:r>
                                  <a:rPr lang="ru-RU" smtClean="0">
                                    <a:latin typeface="Cambria Math" panose="02040503050406030204" pitchFamily="18" charset="0"/>
                                  </a:rPr>
                                  <m:t>;−3</m:t>
                                </m:r>
                                <m:r>
                                  <a:rPr lang="en-US" b="1" i="0" smtClean="0">
                                    <a:latin typeface="Cambria Math"/>
                                  </a:rPr>
                                  <m:t>]</m:t>
                                </m:r>
                                <m:r>
                                  <a:rPr lang="ru-RU" smtClean="0">
                                    <a:latin typeface="Cambria Math" panose="02040503050406030204" pitchFamily="18" charset="0"/>
                                  </a:rPr>
                                  <m:t>∪</m:t>
                                </m:r>
                                <m:d>
                                  <m:dPr>
                                    <m:begChr m:val="["/>
                                    <m:endChr m:val=""/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mtClean="0">
                                        <a:latin typeface="Cambria Math" panose="02040503050406030204" pitchFamily="18" charset="0"/>
                                      </a:rPr>
                                      <m:t>2;+∞)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</a:tr>
                  <a:tr h="662350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Б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ru-RU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ru-RU" smtClean="0">
                                        <a:latin typeface="Cambria Math" panose="02040503050406030204" pitchFamily="18" charset="0"/>
                                      </a:rPr>
                                      <m:t>х+3</m:t>
                                    </m:r>
                                  </m:den>
                                </m:f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2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mtClean="0">
                                    <a:latin typeface="Cambria Math" panose="02040503050406030204" pitchFamily="18" charset="0"/>
                                  </a:rPr>
                                  <m:t>(−3;−2)∪(2;+∞)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</a:tr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В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+3≤0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3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[-6</a:t>
                          </a:r>
                          <a:r>
                            <a:rPr lang="ru-RU" dirty="0" smtClean="0"/>
                            <a:t>;</a:t>
                          </a:r>
                          <a14:m>
                            <m:oMath xmlns:m="http://schemas.openxmlformats.org/officeDocument/2006/math">
                              <m:r>
                                <a:rPr lang="ru-RU" b="0" i="0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ru-RU" i="1" smtClean="0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oMath>
                          </a14:m>
                          <a:r>
                            <a:rPr lang="ru-RU" dirty="0" smtClean="0"/>
                            <a:t>)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Г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+1≤0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4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b="0" i="1" smtClean="0">
                                        <a:latin typeface="Cambria Math" panose="02040503050406030204" pitchFamily="18" charset="0"/>
                                      </a:rPr>
                                      <m:t>−2;8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</a:tr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Д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+3</m:t>
                                    </m:r>
                                  </m:sup>
                                </m:sSup>
                                <m:r>
                                  <a:rPr lang="ru-RU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f>
                                  <m:fPr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5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b="0" i="1" smtClean="0">
                                        <a:latin typeface="Cambria Math" panose="02040503050406030204" pitchFamily="18" charset="0"/>
                                      </a:rPr>
                                      <m:t>1;3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</a:tr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Е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b>
                                      <m:sSubPr>
                                        <m:ctrlPr>
                                          <a:rPr lang="en-US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b>
                                        <m:r>
                                          <a:rPr lang="en-US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fName>
                                  <m:e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(2</m:t>
                                    </m:r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+7)</m:t>
                                    </m:r>
                                  </m:e>
                                </m:func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≤0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6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 smtClean="0"/>
                            <a:t>(-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  <m:r>
                                <a:rPr lang="ru-RU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  <m:r>
                                <a:rPr lang="ru-RU" b="0" i="1" smtClean="0">
                                  <a:latin typeface="Cambria Math"/>
                                  <a:ea typeface="Cambria Math"/>
                                </a:rPr>
                                <m:t>;−3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]</m:t>
                              </m:r>
                            </m:oMath>
                          </a14:m>
                          <a:endParaRPr lang="ru-RU" dirty="0"/>
                        </a:p>
                      </a:txBody>
                      <a:tcPr/>
                    </a:tc>
                  </a:tr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Ж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ru-RU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e>
                                </m:d>
                                <m:r>
                                  <a:rPr lang="ru-RU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7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b="0" i="0" smtClean="0">
                                    <a:latin typeface="Cambria Math" panose="02040503050406030204" pitchFamily="18" charset="0"/>
                                  </a:rPr>
                                  <m:t>х=1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37283897"/>
                  </p:ext>
                </p:extLst>
              </p:nvPr>
            </p:nvGraphicFramePr>
            <p:xfrm>
              <a:off x="395536" y="1268760"/>
              <a:ext cx="8352928" cy="4365616"/>
            </p:xfrm>
            <a:graphic>
              <a:graphicData uri="http://schemas.openxmlformats.org/drawingml/2006/table">
                <a:tbl>
                  <a:tblPr firstRow="1" bandRow="1">
                    <a:tableStyleId>{68D230F3-CF80-4859-8CE7-A43EE81993B5}</a:tableStyleId>
                  </a:tblPr>
                  <a:tblGrid>
                    <a:gridCol w="648072"/>
                    <a:gridCol w="3528392"/>
                    <a:gridCol w="864096"/>
                    <a:gridCol w="3312368"/>
                  </a:tblGrid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А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8480" t="-75248" r="-118480" b="-609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1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52486" t="-75248" r="-184" b="-609901"/>
                          </a:stretch>
                        </a:blipFill>
                      </a:tcPr>
                    </a:tc>
                  </a:tr>
                  <a:tr h="662350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Б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8480" t="-162385" r="-118480" b="-4651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2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52486" t="-162385" r="-184" b="-465138"/>
                          </a:stretch>
                        </a:blipFill>
                      </a:tcPr>
                    </a:tc>
                  </a:tr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В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8480" t="-283168" r="-118480" b="-40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3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52486" t="-283168" r="-184" b="-401980"/>
                          </a:stretch>
                        </a:blipFill>
                      </a:tcPr>
                    </a:tc>
                  </a:tr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Г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8480" t="-383168" r="-118480" b="-30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4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52486" t="-383168" r="-184" b="-301980"/>
                          </a:stretch>
                        </a:blipFill>
                      </a:tcPr>
                    </a:tc>
                  </a:tr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Д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8480" t="-478431" r="-118480" b="-1990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5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52486" t="-478431" r="-184" b="-199020"/>
                          </a:stretch>
                        </a:blipFill>
                      </a:tcPr>
                    </a:tc>
                  </a:tr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Е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8480" t="-584158" r="-118480" b="-1009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6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52486" t="-584158" r="-184" b="-100990"/>
                          </a:stretch>
                        </a:blipFill>
                      </a:tcPr>
                    </a:tc>
                  </a:tr>
                  <a:tr h="617211">
                    <a:tc>
                      <a:txBody>
                        <a:bodyPr/>
                        <a:lstStyle/>
                        <a:p>
                          <a:r>
                            <a:rPr lang="ru-RU" b="1" dirty="0" smtClean="0"/>
                            <a:t>Ж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8480" t="-684158" r="-118480" b="-9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 smtClean="0"/>
                            <a:t>7</a:t>
                          </a:r>
                          <a:endParaRPr lang="ru-RU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52486" t="-684158" r="-184" b="-99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865189"/>
              </p:ext>
            </p:extLst>
          </p:nvPr>
        </p:nvGraphicFramePr>
        <p:xfrm>
          <a:off x="2652465" y="5782750"/>
          <a:ext cx="6095999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79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657652"/>
              </p:ext>
            </p:extLst>
          </p:nvPr>
        </p:nvGraphicFramePr>
        <p:xfrm>
          <a:off x="179512" y="338520"/>
          <a:ext cx="3827088" cy="6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696"/>
                <a:gridCol w="1275696"/>
                <a:gridCol w="1275696"/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С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Е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953722"/>
              </p:ext>
            </p:extLst>
          </p:nvPr>
        </p:nvGraphicFramePr>
        <p:xfrm>
          <a:off x="899592" y="1124744"/>
          <a:ext cx="6096000" cy="6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З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А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Д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А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Ч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И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12181"/>
              </p:ext>
            </p:extLst>
          </p:nvPr>
        </p:nvGraphicFramePr>
        <p:xfrm>
          <a:off x="2267744" y="1922727"/>
          <a:ext cx="5688630" cy="6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7726"/>
                <a:gridCol w="1137726"/>
                <a:gridCol w="1137726"/>
                <a:gridCol w="1137726"/>
                <a:gridCol w="1137726"/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Р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Е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Ш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И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М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335284"/>
              </p:ext>
            </p:extLst>
          </p:nvPr>
        </p:nvGraphicFramePr>
        <p:xfrm>
          <a:off x="683568" y="2936485"/>
          <a:ext cx="4729509" cy="6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503"/>
                <a:gridCol w="1576503"/>
                <a:gridCol w="1576503"/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Е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Г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Э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425649"/>
              </p:ext>
            </p:extLst>
          </p:nvPr>
        </p:nvGraphicFramePr>
        <p:xfrm>
          <a:off x="2365077" y="3746668"/>
          <a:ext cx="6096000" cy="6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С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Д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А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Д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И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М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205" y="4442374"/>
            <a:ext cx="4215115" cy="237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1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4752876"/>
          </a:xfrm>
        </p:spPr>
        <p:txBody>
          <a:bodyPr/>
          <a:lstStyle/>
          <a:p>
            <a:r>
              <a:rPr lang="en-US" altLang="ru-RU" dirty="0" smtClean="0">
                <a:latin typeface="Garamond" panose="02020404030301010803" pitchFamily="18" charset="0"/>
              </a:rPr>
              <a:t/>
            </a:r>
            <a:br>
              <a:rPr lang="en-US" altLang="ru-RU" dirty="0" smtClean="0">
                <a:latin typeface="Garamond" panose="02020404030301010803" pitchFamily="18" charset="0"/>
              </a:rPr>
            </a:br>
            <a:r>
              <a:rPr lang="ru-RU" altLang="ru-RU" dirty="0" smtClean="0">
                <a:latin typeface="Garamond" panose="02020404030301010803" pitchFamily="18" charset="0"/>
              </a:rPr>
              <a:t>Список используемых источников:</a:t>
            </a:r>
            <a:br>
              <a:rPr lang="ru-RU" altLang="ru-RU" dirty="0" smtClean="0">
                <a:latin typeface="Garamond" panose="02020404030301010803" pitchFamily="18" charset="0"/>
              </a:rPr>
            </a:br>
            <a:r>
              <a:rPr lang="ru-RU" altLang="ru-RU" sz="3600" dirty="0" smtClean="0">
                <a:latin typeface="Garamond" panose="02020404030301010803" pitchFamily="18" charset="0"/>
              </a:rPr>
              <a:t/>
            </a:r>
            <a:br>
              <a:rPr lang="ru-RU" altLang="ru-RU" sz="3600" dirty="0" smtClean="0">
                <a:latin typeface="Garamond" panose="02020404030301010803" pitchFamily="18" charset="0"/>
              </a:rPr>
            </a:br>
            <a:r>
              <a:rPr lang="ru-RU" altLang="ru-RU" sz="3600" dirty="0" smtClean="0">
                <a:latin typeface="Garamond" panose="02020404030301010803" pitchFamily="18" charset="0"/>
              </a:rPr>
              <a:t> </a:t>
            </a:r>
            <a:r>
              <a:rPr lang="ru-RU" altLang="ru-RU" sz="2800" dirty="0" smtClean="0">
                <a:latin typeface="Garamond" panose="02020404030301010803" pitchFamily="18" charset="0"/>
              </a:rPr>
              <a:t>1.</a:t>
            </a:r>
            <a:r>
              <a:rPr lang="ru-RU" altLang="ru-RU" sz="2400" dirty="0" smtClean="0">
                <a:latin typeface="Garamond" panose="02020404030301010803" pitchFamily="18" charset="0"/>
              </a:rPr>
              <a:t> Прокофьев А.А., </a:t>
            </a:r>
            <a:r>
              <a:rPr lang="ru-RU" altLang="ru-RU" sz="2400" dirty="0" err="1" smtClean="0">
                <a:latin typeface="Garamond" panose="02020404030301010803" pitchFamily="18" charset="0"/>
              </a:rPr>
              <a:t>Корянов</a:t>
            </a:r>
            <a:r>
              <a:rPr lang="ru-RU" altLang="ru-RU" sz="2400" dirty="0" smtClean="0">
                <a:latin typeface="Garamond" panose="02020404030301010803" pitchFamily="18" charset="0"/>
              </a:rPr>
              <a:t> А.Г. </a:t>
            </a:r>
            <a:r>
              <a:rPr lang="ru-RU" altLang="ru-RU" sz="3600" dirty="0" smtClean="0">
                <a:latin typeface="Garamond" panose="02020404030301010803" pitchFamily="18" charset="0"/>
              </a:rPr>
              <a:t/>
            </a:r>
            <a:br>
              <a:rPr lang="ru-RU" altLang="ru-RU" sz="3600" dirty="0" smtClean="0">
                <a:latin typeface="Garamond" panose="02020404030301010803" pitchFamily="18" charset="0"/>
              </a:rPr>
            </a:br>
            <a:r>
              <a:rPr lang="ru-RU" altLang="ru-RU" sz="2400" i="1" dirty="0" smtClean="0">
                <a:latin typeface="Garamond" panose="02020404030301010803" pitchFamily="18" charset="0"/>
              </a:rPr>
              <a:t>Материала курса «Готовим к ЕГЭ хорошистов и отличников»: лекции 1 – 4 . М.: Педагогический университет «Первое сентября», 2012</a:t>
            </a:r>
            <a:r>
              <a:rPr lang="en-US" altLang="ru-RU" sz="2400" i="1" dirty="0" smtClean="0">
                <a:latin typeface="Garamond" panose="02020404030301010803" pitchFamily="18" charset="0"/>
              </a:rPr>
              <a:t/>
            </a:r>
            <a:br>
              <a:rPr lang="en-US" altLang="ru-RU" sz="2400" i="1" dirty="0" smtClean="0">
                <a:latin typeface="Garamond" panose="02020404030301010803" pitchFamily="18" charset="0"/>
              </a:rPr>
            </a:br>
            <a:r>
              <a:rPr lang="ru-RU" altLang="ru-RU" sz="2400" i="1" dirty="0" smtClean="0">
                <a:latin typeface="Garamond" panose="02020404030301010803" pitchFamily="18" charset="0"/>
              </a:rPr>
              <a:t/>
            </a:r>
            <a:br>
              <a:rPr lang="ru-RU" altLang="ru-RU" sz="2400" i="1" dirty="0" smtClean="0">
                <a:latin typeface="Garamond" panose="02020404030301010803" pitchFamily="18" charset="0"/>
              </a:rPr>
            </a:br>
            <a:r>
              <a:rPr lang="en-US" altLang="ru-RU" sz="2400" dirty="0" smtClean="0">
                <a:latin typeface="Garamond" panose="02020404030301010803" pitchFamily="18" charset="0"/>
              </a:rPr>
              <a:t>https://edu.1september.ru/distance/</a:t>
            </a:r>
            <a:r>
              <a:rPr lang="ru-RU" altLang="ru-RU" sz="2400" dirty="0" smtClean="0">
                <a:latin typeface="Garamond" panose="02020404030301010803" pitchFamily="18" charset="0"/>
              </a:rPr>
              <a:t/>
            </a:r>
            <a:br>
              <a:rPr lang="ru-RU" altLang="ru-RU" sz="2400" dirty="0" smtClean="0">
                <a:latin typeface="Garamond" panose="02020404030301010803" pitchFamily="18" charset="0"/>
              </a:rPr>
            </a:br>
            <a:r>
              <a:rPr lang="ru-RU" altLang="ru-RU" sz="2400" dirty="0" smtClean="0">
                <a:latin typeface="Garamond" panose="02020404030301010803" pitchFamily="18" charset="0"/>
              </a:rPr>
              <a:t/>
            </a:r>
            <a:br>
              <a:rPr lang="ru-RU" altLang="ru-RU" sz="2400" dirty="0" smtClean="0">
                <a:latin typeface="Garamond" panose="02020404030301010803" pitchFamily="18" charset="0"/>
              </a:rPr>
            </a:br>
            <a:r>
              <a:rPr lang="ru-RU" altLang="ru-RU" sz="2800" dirty="0" smtClean="0">
                <a:solidFill>
                  <a:srgbClr val="000066"/>
                </a:solidFill>
                <a:latin typeface="Garamond" panose="02020404030301010803" pitchFamily="18" charset="0"/>
              </a:rPr>
              <a:t>2.</a:t>
            </a:r>
            <a:r>
              <a:rPr lang="ru-RU" altLang="ru-RU" sz="2400" dirty="0" smtClean="0">
                <a:solidFill>
                  <a:srgbClr val="000066"/>
                </a:solidFill>
                <a:latin typeface="Garamond" panose="02020404030301010803" pitchFamily="18" charset="0"/>
              </a:rPr>
              <a:t> </a:t>
            </a:r>
            <a:r>
              <a:rPr lang="ru-RU" altLang="ru-RU" sz="2400" dirty="0">
                <a:solidFill>
                  <a:srgbClr val="000066"/>
                </a:solidFill>
                <a:latin typeface="Garamond" panose="02020404030301010803" pitchFamily="18" charset="0"/>
              </a:rPr>
              <a:t>Прокофьев А.А. </a:t>
            </a:r>
            <a:r>
              <a:rPr lang="ru-RU" altLang="ru-RU" sz="2400" dirty="0" err="1">
                <a:solidFill>
                  <a:srgbClr val="000066"/>
                </a:solidFill>
                <a:latin typeface="Garamond" panose="02020404030301010803" pitchFamily="18" charset="0"/>
              </a:rPr>
              <a:t>Корянов</a:t>
            </a:r>
            <a:r>
              <a:rPr lang="ru-RU" altLang="ru-RU" sz="2400" dirty="0">
                <a:solidFill>
                  <a:srgbClr val="000066"/>
                </a:solidFill>
                <a:latin typeface="Garamond" panose="02020404030301010803" pitchFamily="18" charset="0"/>
              </a:rPr>
              <a:t> А.Г.</a:t>
            </a:r>
            <a:br>
              <a:rPr lang="ru-RU" altLang="ru-RU" sz="2400" dirty="0">
                <a:solidFill>
                  <a:srgbClr val="000066"/>
                </a:solidFill>
                <a:latin typeface="Garamond" panose="02020404030301010803" pitchFamily="18" charset="0"/>
              </a:rPr>
            </a:br>
            <a:r>
              <a:rPr lang="ru-RU" altLang="ru-RU" sz="2400" i="1" dirty="0">
                <a:solidFill>
                  <a:srgbClr val="000066"/>
                </a:solidFill>
                <a:latin typeface="Garamond" panose="02020404030301010803" pitchFamily="18" charset="0"/>
              </a:rPr>
              <a:t>Математика  ЕГЭ  2014. </a:t>
            </a:r>
            <a:br>
              <a:rPr lang="ru-RU" altLang="ru-RU" sz="2400" i="1" dirty="0">
                <a:solidFill>
                  <a:srgbClr val="000066"/>
                </a:solidFill>
                <a:latin typeface="Garamond" panose="02020404030301010803" pitchFamily="18" charset="0"/>
              </a:rPr>
            </a:br>
            <a:r>
              <a:rPr lang="ru-RU" altLang="ru-RU" sz="2400" i="1" dirty="0">
                <a:solidFill>
                  <a:srgbClr val="000066"/>
                </a:solidFill>
                <a:latin typeface="Garamond" panose="02020404030301010803" pitchFamily="18" charset="0"/>
              </a:rPr>
              <a:t>Решение неравенств с одной </a:t>
            </a:r>
            <a:br>
              <a:rPr lang="ru-RU" altLang="ru-RU" sz="2400" i="1" dirty="0">
                <a:solidFill>
                  <a:srgbClr val="000066"/>
                </a:solidFill>
                <a:latin typeface="Garamond" panose="02020404030301010803" pitchFamily="18" charset="0"/>
              </a:rPr>
            </a:br>
            <a:r>
              <a:rPr lang="ru-RU" altLang="ru-RU" sz="2400" i="1" dirty="0">
                <a:solidFill>
                  <a:srgbClr val="000066"/>
                </a:solidFill>
                <a:latin typeface="Garamond" panose="02020404030301010803" pitchFamily="18" charset="0"/>
              </a:rPr>
              <a:t>переменной (типовые задания С3)</a:t>
            </a:r>
            <a:br>
              <a:rPr lang="ru-RU" altLang="ru-RU" sz="2400" i="1" dirty="0">
                <a:solidFill>
                  <a:srgbClr val="000066"/>
                </a:solidFill>
                <a:latin typeface="Garamond" panose="02020404030301010803" pitchFamily="18" charset="0"/>
              </a:rPr>
            </a:br>
            <a:r>
              <a:rPr lang="en-US" altLang="ru-RU" sz="2400" dirty="0">
                <a:solidFill>
                  <a:srgbClr val="000066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http://alexlarin.net/ege/2014/C3-2014.pdf</a:t>
            </a:r>
            <a:r>
              <a:rPr lang="ru-RU" altLang="ru-RU" sz="2400" i="1" dirty="0" smtClean="0">
                <a:latin typeface="Garamond" panose="02020404030301010803" pitchFamily="18" charset="0"/>
              </a:rPr>
              <a:t/>
            </a:r>
            <a:br>
              <a:rPr lang="ru-RU" altLang="ru-RU" sz="2400" i="1" dirty="0" smtClean="0">
                <a:latin typeface="Garamond" panose="02020404030301010803" pitchFamily="18" charset="0"/>
              </a:rPr>
            </a:br>
            <a:r>
              <a:rPr lang="ru-RU" altLang="ru-RU" sz="3200" b="0" dirty="0" smtClean="0">
                <a:solidFill>
                  <a:srgbClr val="002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Garamond" panose="02020404030301010803" pitchFamily="18" charset="0"/>
              </a:rPr>
              <a:t/>
            </a:r>
            <a:br>
              <a:rPr lang="ru-RU" altLang="ru-RU" dirty="0" smtClean="0">
                <a:latin typeface="Garamond" panose="02020404030301010803" pitchFamily="18" charset="0"/>
              </a:rPr>
            </a:b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5407025"/>
          </a:xfrm>
        </p:spPr>
        <p:txBody>
          <a:bodyPr/>
          <a:lstStyle/>
          <a:p>
            <a:pPr indent="457200">
              <a:lnSpc>
                <a:spcPct val="150000"/>
              </a:lnSpc>
            </a:pPr>
            <a:r>
              <a:rPr lang="ru-RU" altLang="ru-RU" sz="4000" smtClean="0">
                <a:latin typeface="Garamond" panose="02020404030301010803" pitchFamily="18" charset="0"/>
              </a:rPr>
              <a:t/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ru-RU" altLang="ru-RU" sz="4000" smtClean="0">
                <a:latin typeface="Garamond" panose="02020404030301010803" pitchFamily="18" charset="0"/>
              </a:rPr>
              <a:t>Метод рационализации неравенств известен около 50 лет, встречался под названиями:</a:t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ru-RU" altLang="ru-RU" sz="4000" smtClean="0">
                <a:latin typeface="Garamond" panose="02020404030301010803" pitchFamily="18" charset="0"/>
              </a:rPr>
              <a:t> - метод декомпозиции;</a:t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ru-RU" altLang="ru-RU" sz="4000" smtClean="0">
                <a:latin typeface="Garamond" panose="02020404030301010803" pitchFamily="18" charset="0"/>
              </a:rPr>
              <a:t> - метод замены множителей;</a:t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ru-RU" altLang="ru-RU" sz="4000" smtClean="0">
                <a:latin typeface="Garamond" panose="02020404030301010803" pitchFamily="18" charset="0"/>
              </a:rPr>
              <a:t> - обобщение метода интервалов</a:t>
            </a:r>
            <a:r>
              <a:rPr lang="ru-RU" altLang="ru-RU" sz="3200" smtClean="0">
                <a:latin typeface="Garamond" panose="02020404030301010803" pitchFamily="18" charset="0"/>
              </a:rPr>
              <a:t/>
            </a:r>
            <a:br>
              <a:rPr lang="ru-RU" altLang="ru-RU" sz="3200" smtClean="0">
                <a:latin typeface="Garamond" panose="02020404030301010803" pitchFamily="18" charset="0"/>
              </a:rPr>
            </a:br>
            <a:endParaRPr lang="ru-RU" altLang="ru-RU" sz="3200" smtClean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50825" y="325438"/>
            <a:ext cx="8713788" cy="5695950"/>
          </a:xfrm>
        </p:spPr>
        <p:txBody>
          <a:bodyPr/>
          <a:lstStyle/>
          <a:p>
            <a:pPr algn="ctr"/>
            <a:r>
              <a:rPr lang="ru-RU" altLang="ru-RU" sz="4000" smtClean="0">
                <a:latin typeface="Garamond" panose="02020404030301010803" pitchFamily="18" charset="0"/>
              </a:rPr>
              <a:t>Данный метод позволяет </a:t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ru-RU" altLang="ru-RU" sz="4000" smtClean="0">
                <a:latin typeface="Garamond" panose="02020404030301010803" pitchFamily="18" charset="0"/>
              </a:rPr>
              <a:t>с помощью условий равносильности сводить решение целых классов сложных неравенств </a:t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ru-RU" altLang="ru-RU" sz="4000" smtClean="0">
                <a:latin typeface="Garamond" panose="02020404030301010803" pitchFamily="18" charset="0"/>
              </a:rPr>
              <a:t>к решению </a:t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ru-RU" altLang="ru-RU" sz="4000" smtClean="0">
                <a:latin typeface="Garamond" panose="02020404030301010803" pitchFamily="18" charset="0"/>
              </a:rPr>
              <a:t>простых рациональных неравенств классическим методом интервалов.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476250"/>
            <a:ext cx="8229600" cy="5834063"/>
          </a:xfrm>
        </p:spPr>
        <p:txBody>
          <a:bodyPr/>
          <a:lstStyle/>
          <a:p>
            <a:pPr marL="0" indent="450000">
              <a:spcBef>
                <a:spcPts val="0"/>
              </a:spcBef>
              <a:buFontTx/>
              <a:buNone/>
              <a:defRPr/>
            </a:pPr>
            <a:r>
              <a:rPr lang="ru-RU" sz="4000" b="1" dirty="0" smtClean="0">
                <a:solidFill>
                  <a:schemeClr val="tx2"/>
                </a:solidFill>
                <a:latin typeface="Garamond" pitchFamily="18" charset="0"/>
              </a:rPr>
              <a:t>Идея метода рационализации состоит в использовании свойств монотонной функции. </a:t>
            </a:r>
          </a:p>
          <a:p>
            <a:pPr marL="0" indent="450000">
              <a:spcBef>
                <a:spcPts val="0"/>
              </a:spcBef>
              <a:buFontTx/>
              <a:buNone/>
              <a:defRPr/>
            </a:pPr>
            <a:endParaRPr lang="ru-RU" b="1" dirty="0" smtClean="0">
              <a:solidFill>
                <a:schemeClr val="tx2"/>
              </a:solidFill>
              <a:latin typeface="Garamond" pitchFamily="18" charset="0"/>
            </a:endParaRPr>
          </a:p>
          <a:p>
            <a:pPr marL="0" indent="450000">
              <a:spcBef>
                <a:spcPts val="0"/>
              </a:spcBef>
              <a:buFontTx/>
              <a:buNone/>
              <a:defRPr/>
            </a:pPr>
            <a:r>
              <a:rPr lang="ru-RU" dirty="0" smtClean="0">
                <a:solidFill>
                  <a:schemeClr val="tx2"/>
                </a:solidFill>
                <a:latin typeface="Garamond" pitchFamily="18" charset="0"/>
              </a:rPr>
              <a:t>Доказательства равносильных переходов приведены в пособии:</a:t>
            </a:r>
          </a:p>
          <a:p>
            <a:pPr marL="0" indent="450000">
              <a:spcBef>
                <a:spcPts val="0"/>
              </a:spcBef>
              <a:buFontTx/>
              <a:buNone/>
              <a:defRPr/>
            </a:pPr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МАТЕМАТИКА  ЕГЭ  2014. </a:t>
            </a:r>
          </a:p>
          <a:p>
            <a:pPr marL="0" indent="450000">
              <a:spcBef>
                <a:spcPts val="0"/>
              </a:spcBef>
              <a:buFontTx/>
              <a:buNone/>
              <a:defRPr/>
            </a:pPr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РЕШЕНИЕ НЕРАВЕНСТВ С ОДНОЙ </a:t>
            </a:r>
          </a:p>
          <a:p>
            <a:pPr marL="0" indent="450000">
              <a:spcBef>
                <a:spcPts val="0"/>
              </a:spcBef>
              <a:buFontTx/>
              <a:buNone/>
              <a:defRPr/>
            </a:pPr>
            <a:r>
              <a:rPr lang="ru-RU" b="1" dirty="0" smtClean="0">
                <a:solidFill>
                  <a:schemeClr val="tx2"/>
                </a:solidFill>
                <a:latin typeface="Garamond" pitchFamily="18" charset="0"/>
              </a:rPr>
              <a:t>ПЕРЕМЕННОЙ </a:t>
            </a:r>
            <a:r>
              <a:rPr lang="ru-RU" dirty="0" smtClean="0">
                <a:solidFill>
                  <a:schemeClr val="tx2"/>
                </a:solidFill>
                <a:latin typeface="Garamond" pitchFamily="18" charset="0"/>
              </a:rPr>
              <a:t>(типовые задания С3)</a:t>
            </a:r>
          </a:p>
          <a:p>
            <a:pPr marL="0" indent="450000">
              <a:spcBef>
                <a:spcPts val="0"/>
              </a:spcBef>
              <a:buFontTx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Garamond" pitchFamily="18" charset="0"/>
              </a:rPr>
              <a:t>Прокофьев А.А.,  </a:t>
            </a:r>
            <a:r>
              <a:rPr lang="ru-RU" b="1" i="1" dirty="0" err="1" smtClean="0">
                <a:solidFill>
                  <a:schemeClr val="tx2"/>
                </a:solidFill>
                <a:latin typeface="Garamond" pitchFamily="18" charset="0"/>
              </a:rPr>
              <a:t>Корянов</a:t>
            </a:r>
            <a:r>
              <a:rPr lang="ru-RU" b="1" i="1" dirty="0" smtClean="0">
                <a:solidFill>
                  <a:schemeClr val="tx2"/>
                </a:solidFill>
                <a:latin typeface="Garamond" pitchFamily="18" charset="0"/>
              </a:rPr>
              <a:t> А.Г.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01650" y="5013325"/>
            <a:ext cx="8229600" cy="927100"/>
          </a:xfrm>
        </p:spPr>
        <p:txBody>
          <a:bodyPr/>
          <a:lstStyle/>
          <a:p>
            <a:r>
              <a:rPr lang="en-US" alt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http://alexlarin.net/ege/2014/C3-2014.pdf</a:t>
            </a:r>
            <a:endParaRPr lang="ru-RU" altLang="ru-RU" sz="36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836613"/>
            <a:ext cx="8013700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7" descr="Picture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299200" y="1852613"/>
            <a:ext cx="569913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Заголовок 22"/>
          <p:cNvSpPr>
            <a:spLocks noGrp="1"/>
          </p:cNvSpPr>
          <p:nvPr>
            <p:ph type="title"/>
          </p:nvPr>
        </p:nvSpPr>
        <p:spPr>
          <a:xfrm>
            <a:off x="468313" y="260350"/>
            <a:ext cx="8505825" cy="6408738"/>
          </a:xfrm>
        </p:spPr>
        <p:txBody>
          <a:bodyPr/>
          <a:lstStyle/>
          <a:p>
            <a:pPr indent="457200" algn="ctr"/>
            <a:r>
              <a:rPr lang="ru-RU" altLang="ru-RU" sz="4000" smtClean="0">
                <a:latin typeface="Garamond" panose="02020404030301010803" pitchFamily="18" charset="0"/>
              </a:rPr>
              <a:t>Суть метода рационализации заключается в замене </a:t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ru-RU" altLang="ru-RU" sz="4000" smtClean="0">
                <a:latin typeface="Garamond" panose="02020404030301010803" pitchFamily="18" charset="0"/>
              </a:rPr>
              <a:t>сложного выражения F(x) </a:t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ru-RU" altLang="ru-RU" sz="4000" smtClean="0">
                <a:latin typeface="Garamond" panose="02020404030301010803" pitchFamily="18" charset="0"/>
              </a:rPr>
              <a:t>на более простое выражение G(x) </a:t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ru-RU" altLang="ru-RU" sz="4000" smtClean="0">
                <a:latin typeface="Garamond" panose="02020404030301010803" pitchFamily="18" charset="0"/>
              </a:rPr>
              <a:t>(в конечном счете, рациональное), при которой неравенство G(x)    0 равносильно неравенству F(x)    0 </a:t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ru-RU" altLang="ru-RU" sz="4000" smtClean="0">
                <a:latin typeface="Garamond" panose="02020404030301010803" pitchFamily="18" charset="0"/>
              </a:rPr>
              <a:t>в области определения выражения F(x). </a:t>
            </a:r>
            <a:br>
              <a:rPr lang="ru-RU" altLang="ru-RU" sz="4000" smtClean="0">
                <a:latin typeface="Garamond" panose="02020404030301010803" pitchFamily="18" charset="0"/>
              </a:rPr>
            </a:b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800" b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ru-RU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ru-RU" sz="2800" b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один из знаков  </a:t>
            </a:r>
            <a:r>
              <a:rPr lang="en-US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&lt;,  &gt;,  ≤,  ≥</a:t>
            </a:r>
            <a:r>
              <a:rPr lang="en-US" altLang="ru-RU" sz="2800" b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800" b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b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196" name="Object 2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8" name="Формула" r:id="rId4" imgW="114151" imgH="215619" progId="Equation.3">
                  <p:embed/>
                </p:oleObj>
              </mc:Choice>
              <mc:Fallback>
                <p:oleObj name="Формула" r:id="rId4" imgW="114151" imgH="215619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25"/>
          <p:cNvGraphicFramePr>
            <a:graphicFrameLocks noChangeAspect="1"/>
          </p:cNvGraphicFramePr>
          <p:nvPr/>
        </p:nvGraphicFramePr>
        <p:xfrm>
          <a:off x="7740650" y="3357563"/>
          <a:ext cx="503238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9" name="Формула" r:id="rId6" imgW="139518" imgH="126835" progId="Equation.3">
                  <p:embed/>
                </p:oleObj>
              </mc:Choice>
              <mc:Fallback>
                <p:oleObj name="Формула" r:id="rId6" imgW="139518" imgH="126835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3357563"/>
                        <a:ext cx="503238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26"/>
          <p:cNvGraphicFramePr>
            <a:graphicFrameLocks noChangeAspect="1"/>
          </p:cNvGraphicFramePr>
          <p:nvPr/>
        </p:nvGraphicFramePr>
        <p:xfrm>
          <a:off x="7740650" y="4005263"/>
          <a:ext cx="503238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0" name="Формула" r:id="rId8" imgW="139518" imgH="126835" progId="Equation.3">
                  <p:embed/>
                </p:oleObj>
              </mc:Choice>
              <mc:Fallback>
                <p:oleObj name="Формула" r:id="rId8" imgW="139518" imgH="126835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4005263"/>
                        <a:ext cx="503238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27"/>
          <p:cNvGraphicFramePr>
            <a:graphicFrameLocks noChangeAspect="1"/>
          </p:cNvGraphicFramePr>
          <p:nvPr/>
        </p:nvGraphicFramePr>
        <p:xfrm>
          <a:off x="2771775" y="5732463"/>
          <a:ext cx="5048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1" name="Формула" r:id="rId9" imgW="139518" imgH="126835" progId="Equation.3">
                  <p:embed/>
                </p:oleObj>
              </mc:Choice>
              <mc:Fallback>
                <p:oleObj name="Формула" r:id="rId9" imgW="139518" imgH="126835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5732463"/>
                        <a:ext cx="5048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179388" y="836613"/>
            <a:ext cx="8785225" cy="5040312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ru-RU" altLang="ru-RU" sz="4000" b="1" dirty="0" smtClean="0">
                <a:solidFill>
                  <a:schemeClr val="tx2"/>
                </a:solidFill>
                <a:latin typeface="Garamond" pitchFamily="18" charset="0"/>
              </a:rPr>
              <a:t>Метод рационализации используют и при решении неравенств вида: </a:t>
            </a:r>
          </a:p>
          <a:p>
            <a:pPr>
              <a:buFontTx/>
              <a:buNone/>
              <a:defRPr/>
            </a:pPr>
            <a:endParaRPr lang="ru-RU" altLang="ru-RU" dirty="0" smtClean="0"/>
          </a:p>
          <a:p>
            <a:pPr>
              <a:buFontTx/>
              <a:buNone/>
              <a:defRPr/>
            </a:pPr>
            <a:r>
              <a:rPr lang="ru-RU" altLang="ru-RU" dirty="0" smtClean="0"/>
              <a:t> </a:t>
            </a:r>
          </a:p>
          <a:p>
            <a:pPr>
              <a:buFontTx/>
              <a:buNone/>
              <a:defRPr/>
            </a:pPr>
            <a:endParaRPr lang="ru-RU" altLang="ru-RU" dirty="0" smtClean="0">
              <a:solidFill>
                <a:schemeClr val="tx2"/>
              </a:solidFill>
              <a:latin typeface="Garamond" pitchFamily="18" charset="0"/>
            </a:endParaRPr>
          </a:p>
          <a:p>
            <a:pPr>
              <a:buFontTx/>
              <a:buNone/>
              <a:defRPr/>
            </a:pPr>
            <a:r>
              <a:rPr lang="ru-RU" altLang="ru-RU" sz="4000" dirty="0" smtClean="0">
                <a:solidFill>
                  <a:schemeClr val="tx2"/>
                </a:solidFill>
                <a:latin typeface="Garamond" pitchFamily="18" charset="0"/>
              </a:rPr>
              <a:t>Любой из множителей можно заменять на совпадающий с ним по знаку</a:t>
            </a:r>
          </a:p>
          <a:p>
            <a:pPr marL="0" indent="0">
              <a:buFontTx/>
              <a:buNone/>
              <a:defRPr/>
            </a:pPr>
            <a:endParaRPr lang="ru-RU" altLang="ru-RU" dirty="0" smtClean="0"/>
          </a:p>
        </p:txBody>
      </p:sp>
      <p:graphicFrame>
        <p:nvGraphicFramePr>
          <p:cNvPr id="9219" name="Object 2"/>
          <p:cNvGraphicFramePr>
            <a:graphicFrameLocks noChangeAspect="1"/>
          </p:cNvGraphicFramePr>
          <p:nvPr/>
        </p:nvGraphicFramePr>
        <p:xfrm>
          <a:off x="250825" y="2420938"/>
          <a:ext cx="5797550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Формула" r:id="rId3" imgW="2044700" imgH="431800" progId="Equation.3">
                  <p:embed/>
                </p:oleObj>
              </mc:Choice>
              <mc:Fallback>
                <p:oleObj name="Формула" r:id="rId3" imgW="2044700" imgH="431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420938"/>
                        <a:ext cx="5797550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1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8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116013" y="1628775"/>
          <a:ext cx="7416800" cy="3994148"/>
        </p:xfrm>
        <a:graphic>
          <a:graphicData uri="http://schemas.openxmlformats.org/drawingml/2006/table">
            <a:tbl>
              <a:tblPr/>
              <a:tblGrid>
                <a:gridCol w="503237"/>
                <a:gridCol w="3168650"/>
                <a:gridCol w="3744913"/>
              </a:tblGrid>
              <a:tr h="3349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Выражение </a:t>
                      </a:r>
                      <a:r>
                        <a:rPr kumimoji="0" lang="en-US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Выражение </a:t>
                      </a:r>
                      <a:r>
                        <a:rPr kumimoji="0" lang="en-US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69" marR="6596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273" name="Object 25"/>
          <p:cNvGraphicFramePr>
            <a:graphicFrameLocks noChangeAspect="1"/>
          </p:cNvGraphicFramePr>
          <p:nvPr/>
        </p:nvGraphicFramePr>
        <p:xfrm>
          <a:off x="2051050" y="2060575"/>
          <a:ext cx="21240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9" name="Формула" r:id="rId5" imgW="977900" imgH="228600" progId="Equation.3">
                  <p:embed/>
                </p:oleObj>
              </mc:Choice>
              <mc:Fallback>
                <p:oleObj name="Формула" r:id="rId5" imgW="977900" imgH="2286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2060575"/>
                        <a:ext cx="2124075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4" name="Object 24"/>
          <p:cNvGraphicFramePr>
            <a:graphicFrameLocks noChangeAspect="1"/>
          </p:cNvGraphicFramePr>
          <p:nvPr/>
        </p:nvGraphicFramePr>
        <p:xfrm>
          <a:off x="4859338" y="2133600"/>
          <a:ext cx="244792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0" name="Формула" r:id="rId7" imgW="1066337" imgH="215806" progId="Equation.3">
                  <p:embed/>
                </p:oleObj>
              </mc:Choice>
              <mc:Fallback>
                <p:oleObj name="Формула" r:id="rId7" imgW="1066337" imgH="215806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2133600"/>
                        <a:ext cx="2447925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5" name="Object 23"/>
          <p:cNvGraphicFramePr>
            <a:graphicFrameLocks noChangeAspect="1"/>
          </p:cNvGraphicFramePr>
          <p:nvPr/>
        </p:nvGraphicFramePr>
        <p:xfrm>
          <a:off x="1835150" y="2781300"/>
          <a:ext cx="2671763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1" name="Формула" r:id="rId9" imgW="1117600" imgH="241300" progId="Equation.3">
                  <p:embed/>
                </p:oleObj>
              </mc:Choice>
              <mc:Fallback>
                <p:oleObj name="Формула" r:id="rId9" imgW="1117600" imgH="2413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2781300"/>
                        <a:ext cx="2671763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6" name="Object 22"/>
          <p:cNvGraphicFramePr>
            <a:graphicFrameLocks noChangeAspect="1"/>
          </p:cNvGraphicFramePr>
          <p:nvPr/>
        </p:nvGraphicFramePr>
        <p:xfrm>
          <a:off x="4932363" y="2852738"/>
          <a:ext cx="3544887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2" name="Формула" r:id="rId11" imgW="1764534" imgH="215806" progId="Equation.3">
                  <p:embed/>
                </p:oleObj>
              </mc:Choice>
              <mc:Fallback>
                <p:oleObj name="Формула" r:id="rId11" imgW="1764534" imgH="215806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2852738"/>
                        <a:ext cx="3544887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7" name="Object 21"/>
          <p:cNvGraphicFramePr>
            <a:graphicFrameLocks noChangeAspect="1"/>
          </p:cNvGraphicFramePr>
          <p:nvPr/>
        </p:nvGraphicFramePr>
        <p:xfrm>
          <a:off x="2268538" y="3500438"/>
          <a:ext cx="1393825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3" name="Формула" r:id="rId13" imgW="494870" imgH="203024" progId="Equation.3">
                  <p:embed/>
                </p:oleObj>
              </mc:Choice>
              <mc:Fallback>
                <p:oleObj name="Формула" r:id="rId13" imgW="494870" imgH="203024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3500438"/>
                        <a:ext cx="1393825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8" name="Object 20"/>
          <p:cNvGraphicFramePr>
            <a:graphicFrameLocks noChangeAspect="1"/>
          </p:cNvGraphicFramePr>
          <p:nvPr/>
        </p:nvGraphicFramePr>
        <p:xfrm>
          <a:off x="4859338" y="3500438"/>
          <a:ext cx="2868612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4" name="Формула" r:id="rId15" imgW="1066337" imgH="215806" progId="Equation.3">
                  <p:embed/>
                </p:oleObj>
              </mc:Choice>
              <mc:Fallback>
                <p:oleObj name="Формула" r:id="rId15" imgW="1066337" imgH="215806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3500438"/>
                        <a:ext cx="2868612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9" name="Object 19"/>
          <p:cNvGraphicFramePr>
            <a:graphicFrameLocks noChangeAspect="1"/>
          </p:cNvGraphicFramePr>
          <p:nvPr/>
        </p:nvGraphicFramePr>
        <p:xfrm>
          <a:off x="2195513" y="4221163"/>
          <a:ext cx="1608137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5" name="Формула" r:id="rId16" imgW="634725" imgH="253890" progId="Equation.3">
                  <p:embed/>
                </p:oleObj>
              </mc:Choice>
              <mc:Fallback>
                <p:oleObj name="Формула" r:id="rId16" imgW="634725" imgH="25389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4221163"/>
                        <a:ext cx="1608137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0" name="Object 16"/>
          <p:cNvGraphicFramePr>
            <a:graphicFrameLocks noChangeAspect="1"/>
          </p:cNvGraphicFramePr>
          <p:nvPr/>
        </p:nvGraphicFramePr>
        <p:xfrm>
          <a:off x="2195513" y="4903788"/>
          <a:ext cx="1368425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6" name="Формула" r:id="rId18" imgW="494870" imgH="253780" progId="Equation.3">
                  <p:embed/>
                </p:oleObj>
              </mc:Choice>
              <mc:Fallback>
                <p:oleObj name="Формула" r:id="rId18" imgW="494870" imgH="2537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4903788"/>
                        <a:ext cx="1368425" cy="690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1" name="Object 14"/>
          <p:cNvGraphicFramePr>
            <a:graphicFrameLocks noChangeAspect="1"/>
          </p:cNvGraphicFramePr>
          <p:nvPr/>
        </p:nvGraphicFramePr>
        <p:xfrm>
          <a:off x="5076825" y="4221163"/>
          <a:ext cx="1223963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7" name="Формула" r:id="rId20" imgW="393529" imgH="203112" progId="Equation.3">
                  <p:embed/>
                </p:oleObj>
              </mc:Choice>
              <mc:Fallback>
                <p:oleObj name="Формула" r:id="rId20" imgW="393529" imgH="203112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4221163"/>
                        <a:ext cx="1223963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2" name="Object 27"/>
          <p:cNvGraphicFramePr>
            <a:graphicFrameLocks noChangeAspect="1"/>
          </p:cNvGraphicFramePr>
          <p:nvPr/>
        </p:nvGraphicFramePr>
        <p:xfrm>
          <a:off x="4859338" y="4941888"/>
          <a:ext cx="335597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8" name="Формула" r:id="rId22" imgW="1117115" imgH="215806" progId="Equation.3">
                  <p:embed/>
                </p:oleObj>
              </mc:Choice>
              <mc:Fallback>
                <p:oleObj name="Формула" r:id="rId22" imgW="1117115" imgH="215806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941888"/>
                        <a:ext cx="3355975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3" name="Rectangle 59"/>
          <p:cNvSpPr>
            <a:spLocks noChangeArrowheads="1"/>
          </p:cNvSpPr>
          <p:nvPr/>
        </p:nvSpPr>
        <p:spPr bwMode="auto">
          <a:xfrm>
            <a:off x="2268538" y="5343525"/>
            <a:ext cx="5815012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r>
              <a:rPr lang="ru-RU" altLang="ru-RU" sz="24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- один из знаков  </a:t>
            </a:r>
            <a:r>
              <a:rPr lang="ru-RU" altLang="ru-RU" sz="24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&lt;,  &gt;,  ≤,  ≥</a:t>
            </a:r>
          </a:p>
          <a:p>
            <a:endParaRPr lang="ru-RU" altLang="ru-RU" sz="20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84" name="Объект 7"/>
          <p:cNvGraphicFramePr>
            <a:graphicFrameLocks noChangeAspect="1"/>
          </p:cNvGraphicFramePr>
          <p:nvPr/>
        </p:nvGraphicFramePr>
        <p:xfrm>
          <a:off x="4502150" y="3365500"/>
          <a:ext cx="139700" cy="12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9" name="Формула" r:id="rId24" imgW="139518" imgH="126835" progId="Equation.3">
                  <p:embed/>
                </p:oleObj>
              </mc:Choice>
              <mc:Fallback>
                <p:oleObj name="Формула" r:id="rId24" imgW="139518" imgH="126835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2150" y="3365500"/>
                        <a:ext cx="139700" cy="12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5" name="Объект 8"/>
          <p:cNvGraphicFramePr>
            <a:graphicFrameLocks noChangeAspect="1"/>
          </p:cNvGraphicFramePr>
          <p:nvPr/>
        </p:nvGraphicFramePr>
        <p:xfrm>
          <a:off x="3132138" y="5732463"/>
          <a:ext cx="431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0" name="Формула" r:id="rId26" imgW="139518" imgH="126835" progId="Equation.3">
                  <p:embed/>
                </p:oleObj>
              </mc:Choice>
              <mc:Fallback>
                <p:oleObj name="Формула" r:id="rId26" imgW="139518" imgH="126835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5732463"/>
                        <a:ext cx="431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6" name="TextBox 16"/>
          <p:cNvSpPr txBox="1">
            <a:spLocks noChangeArrowheads="1"/>
          </p:cNvSpPr>
          <p:nvPr/>
        </p:nvSpPr>
        <p:spPr bwMode="auto">
          <a:xfrm>
            <a:off x="539750" y="765175"/>
            <a:ext cx="74882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chemeClr val="tx2"/>
                </a:solidFill>
                <a:effectLst/>
                <a:latin typeface="Garamond" panose="02020404030301010803" pitchFamily="18" charset="0"/>
              </a:rPr>
              <a:t>Таблица замены множителей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80TGp_general_light">
  <a:themeElements>
    <a:clrScheme name="580TGp_general_light 3">
      <a:dk1>
        <a:srgbClr val="000000"/>
      </a:dk1>
      <a:lt1>
        <a:srgbClr val="FEE9DE"/>
      </a:lt1>
      <a:dk2>
        <a:srgbClr val="000066"/>
      </a:dk2>
      <a:lt2>
        <a:srgbClr val="808080"/>
      </a:lt2>
      <a:accent1>
        <a:srgbClr val="5CB1FE"/>
      </a:accent1>
      <a:accent2>
        <a:srgbClr val="FF7575"/>
      </a:accent2>
      <a:accent3>
        <a:srgbClr val="FEF2EC"/>
      </a:accent3>
      <a:accent4>
        <a:srgbClr val="000000"/>
      </a:accent4>
      <a:accent5>
        <a:srgbClr val="B5D5FE"/>
      </a:accent5>
      <a:accent6>
        <a:srgbClr val="E76969"/>
      </a:accent6>
      <a:hlink>
        <a:srgbClr val="FFC319"/>
      </a:hlink>
      <a:folHlink>
        <a:srgbClr val="A8D02A"/>
      </a:folHlink>
    </a:clrScheme>
    <a:fontScheme name="580TGp_general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580TGp_general_light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80TGp_general_light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80TGp_general_light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580TGp_general_light</Template>
  <TotalTime>3141</TotalTime>
  <Words>979</Words>
  <Application>Microsoft Office PowerPoint</Application>
  <PresentationFormat>Экран (4:3)</PresentationFormat>
  <Paragraphs>201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580TGp_general_light</vt:lpstr>
      <vt:lpstr>Формула</vt:lpstr>
      <vt:lpstr>Уравнение</vt:lpstr>
      <vt:lpstr>  Муниципальное автономное общеобразовательное учреждение  средняя общеобразовательная школа № 68 с углублённым изучением отдельных предметов </vt:lpstr>
      <vt:lpstr>Презентация PowerPoint</vt:lpstr>
      <vt:lpstr> Метод рационализации неравенств известен около 50 лет, встречался под названиями:  - метод декомпозиции;  - метод замены множителей;  - обобщение метода интервалов </vt:lpstr>
      <vt:lpstr>Данный метод позволяет  с помощью условий равносильности сводить решение целых классов сложных неравенств  к решению  простых рациональных неравенств классическим методом интервалов.</vt:lpstr>
      <vt:lpstr>Презентация PowerPoint</vt:lpstr>
      <vt:lpstr>http://alexlarin.net/ege/2014/C3-2014.pdf</vt:lpstr>
      <vt:lpstr>Суть метода рационализации заключается в замене  сложного выражения F(x)  на более простое выражение G(x)  (в конечном счете, рациональное), при которой неравенство G(x)    0 равносильно неравенству F(x)    0  в области определения выражения F(x).       где       - один из знаков  &lt;,  &gt;,  ≤,  ≥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6</vt:lpstr>
      <vt:lpstr>Пример 7</vt:lpstr>
      <vt:lpstr>Презентация PowerPoint</vt:lpstr>
      <vt:lpstr>Презентация PowerPoint</vt:lpstr>
      <vt:lpstr>Презентация PowerPoint</vt:lpstr>
      <vt:lpstr> Список используемых источников:   1. Прокофьев А.А., Корянов А.Г.  Материала курса «Готовим к ЕГЭ хорошистов и отличников»: лекции 1 – 4 . М.: Педагогический университет «Первое сентября», 2012  https://edu.1september.ru/distance/  2. Прокофьев А.А. Корянов А.Г. Математика  ЕГЭ  2014.  Решение неравенств с одной  переменной (типовые задания С3) http://alexlarin.net/ege/2014/C3-2014.pdf   </vt:lpstr>
    </vt:vector>
  </TitlesOfParts>
  <Company>RUSSIA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XP GAME 2008</dc:creator>
  <cp:lastModifiedBy>Vladimir S. Yalunin</cp:lastModifiedBy>
  <cp:revision>310</cp:revision>
  <dcterms:created xsi:type="dcterms:W3CDTF">2002-01-01T02:44:57Z</dcterms:created>
  <dcterms:modified xsi:type="dcterms:W3CDTF">2019-11-27T10:57:16Z</dcterms:modified>
</cp:coreProperties>
</file>