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61" r:id="rId6"/>
    <p:sldId id="262" r:id="rId7"/>
    <p:sldId id="264" r:id="rId8"/>
    <p:sldId id="265" r:id="rId9"/>
    <p:sldId id="266" r:id="rId10"/>
    <p:sldId id="329" r:id="rId11"/>
    <p:sldId id="328" r:id="rId12"/>
    <p:sldId id="267" r:id="rId13"/>
    <p:sldId id="269" r:id="rId14"/>
    <p:sldId id="268" r:id="rId15"/>
    <p:sldId id="270" r:id="rId16"/>
    <p:sldId id="271" r:id="rId17"/>
    <p:sldId id="273" r:id="rId18"/>
    <p:sldId id="274" r:id="rId19"/>
    <p:sldId id="275" r:id="rId20"/>
    <p:sldId id="330" r:id="rId21"/>
    <p:sldId id="326" r:id="rId22"/>
    <p:sldId id="276" r:id="rId23"/>
    <p:sldId id="277" r:id="rId24"/>
    <p:sldId id="278" r:id="rId25"/>
    <p:sldId id="331" r:id="rId26"/>
    <p:sldId id="332" r:id="rId27"/>
    <p:sldId id="280" r:id="rId28"/>
    <p:sldId id="327" r:id="rId29"/>
    <p:sldId id="281" r:id="rId30"/>
    <p:sldId id="282" r:id="rId31"/>
    <p:sldId id="283" r:id="rId32"/>
    <p:sldId id="287" r:id="rId33"/>
    <p:sldId id="288" r:id="rId34"/>
    <p:sldId id="289" r:id="rId35"/>
    <p:sldId id="290" r:id="rId36"/>
    <p:sldId id="291" r:id="rId37"/>
    <p:sldId id="292" r:id="rId38"/>
    <p:sldId id="294" r:id="rId39"/>
    <p:sldId id="295" r:id="rId40"/>
    <p:sldId id="297" r:id="rId41"/>
    <p:sldId id="298" r:id="rId42"/>
    <p:sldId id="300" r:id="rId43"/>
    <p:sldId id="301" r:id="rId44"/>
    <p:sldId id="302" r:id="rId45"/>
    <p:sldId id="303" r:id="rId46"/>
    <p:sldId id="304" r:id="rId47"/>
    <p:sldId id="308" r:id="rId48"/>
    <p:sldId id="309" r:id="rId49"/>
    <p:sldId id="310" r:id="rId50"/>
    <p:sldId id="311" r:id="rId51"/>
    <p:sldId id="312" r:id="rId52"/>
    <p:sldId id="321" r:id="rId53"/>
    <p:sldId id="322" r:id="rId54"/>
    <p:sldId id="324" r:id="rId55"/>
    <p:sldId id="341" r:id="rId56"/>
    <p:sldId id="333" r:id="rId57"/>
    <p:sldId id="334" r:id="rId58"/>
    <p:sldId id="335" r:id="rId59"/>
    <p:sldId id="336" r:id="rId60"/>
    <p:sldId id="337" r:id="rId61"/>
    <p:sldId id="338" r:id="rId62"/>
    <p:sldId id="339" r:id="rId63"/>
    <p:sldId id="340" r:id="rId64"/>
    <p:sldId id="325"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07" autoAdjust="0"/>
  </p:normalViewPr>
  <p:slideViewPr>
    <p:cSldViewPr>
      <p:cViewPr varScale="1">
        <p:scale>
          <a:sx n="65" d="100"/>
          <a:sy n="65" d="100"/>
        </p:scale>
        <p:origin x="14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31.03.2016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31.03.2016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ru.wikipedia.org/wiki/%D0%A2%D1%80%D0%B0%D0%BC%D0%B2%D0%B0%D0%B9"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ru.wikipedia.org/wiki/%D0%90%D0%B2%D1%82%D0%BE%D0%B1%D1%83%D1%81" TargetMode="External"/><Relationship Id="rId4" Type="http://schemas.openxmlformats.org/officeDocument/2006/relationships/hyperlink" Target="https://ru.wikipedia.org/wiki/%D0%A2%D1%80%D0%BE%D0%BB%D0%BB%D0%B5%D0%B9%D0%B1%D1%83%D1%81"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ru.wikipedia.org/wiki/%D0%A7%D0%B5%D0%BB%D0%BE%D0%B2%D0%B5%D0%B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Рисунок 4" descr="0_eb21a_74c0e94b_ori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7290" y="2669020"/>
            <a:ext cx="6715172" cy="4188980"/>
          </a:xfrm>
          <a:prstGeom prst="rect">
            <a:avLst/>
          </a:prstGeom>
        </p:spPr>
      </p:pic>
      <p:sp>
        <p:nvSpPr>
          <p:cNvPr id="6" name="Прямоугольник 5"/>
          <p:cNvSpPr/>
          <p:nvPr/>
        </p:nvSpPr>
        <p:spPr>
          <a:xfrm>
            <a:off x="0" y="642918"/>
            <a:ext cx="9144000" cy="1569660"/>
          </a:xfrm>
          <a:prstGeom prst="rect">
            <a:avLst/>
          </a:prstGeom>
          <a:noFill/>
        </p:spPr>
        <p:txBody>
          <a:bodyPr wrap="square" lIns="91440" tIns="45720" rIns="91440" bIns="45720">
            <a:spAutoFit/>
          </a:bodyPr>
          <a:lstStyle/>
          <a:p>
            <a:pPr algn="ctr"/>
            <a:r>
              <a:rPr lang="ru-RU"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rPr>
              <a:t>«Правила пользования </a:t>
            </a:r>
          </a:p>
          <a:p>
            <a:pPr algn="ctr"/>
            <a:r>
              <a:rPr lang="ru-RU"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rPr>
              <a:t>пассажирским транспортом»</a:t>
            </a:r>
            <a:endParaRPr lang="ru-RU"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228600">
                  <a:schemeClr val="accent1">
                    <a:satMod val="175000"/>
                    <a:alpha val="40000"/>
                  </a:schemeClr>
                </a:glo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ombineslider.jpg"/>
          <p:cNvPicPr>
            <a:picLocks noChangeAspect="1"/>
          </p:cNvPicPr>
          <p:nvPr/>
        </p:nvPicPr>
        <p:blipFill>
          <a:blip r:embed="rId2" cstate="print"/>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6300192" cy="1340768"/>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Сельскохозяйственный транспорт</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CombineHarvest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Общественный транспорт:</a:t>
            </a:r>
          </a:p>
        </p:txBody>
      </p:sp>
      <p:sp>
        <p:nvSpPr>
          <p:cNvPr id="3" name="Содержимое 2"/>
          <p:cNvSpPr>
            <a:spLocks noGrp="1"/>
          </p:cNvSpPr>
          <p:nvPr>
            <p:ph idx="1"/>
          </p:nvPr>
        </p:nvSpPr>
        <p:spPr/>
        <p:txBody>
          <a:bodyPr/>
          <a:lstStyle/>
          <a:p>
            <a:r>
              <a:rPr lang="ru-RU" dirty="0">
                <a:latin typeface="Times New Roman" pitchFamily="18" charset="0"/>
                <a:cs typeface="Times New Roman" pitchFamily="18" charset="0"/>
              </a:rPr>
              <a:t>а</a:t>
            </a:r>
            <a:r>
              <a:rPr lang="ru-RU" dirty="0" smtClean="0">
                <a:latin typeface="Times New Roman" pitchFamily="18" charset="0"/>
                <a:cs typeface="Times New Roman" pitchFamily="18" charset="0"/>
              </a:rPr>
              <a:t>втобусы</a:t>
            </a:r>
          </a:p>
          <a:p>
            <a:r>
              <a:rPr lang="ru-RU" dirty="0">
                <a:latin typeface="Times New Roman" pitchFamily="18" charset="0"/>
                <a:cs typeface="Times New Roman" pitchFamily="18" charset="0"/>
              </a:rPr>
              <a:t>т</a:t>
            </a:r>
            <a:r>
              <a:rPr lang="ru-RU" dirty="0" smtClean="0">
                <a:latin typeface="Times New Roman" pitchFamily="18" charset="0"/>
                <a:cs typeface="Times New Roman" pitchFamily="18" charset="0"/>
              </a:rPr>
              <a:t>роллейбусы</a:t>
            </a:r>
          </a:p>
          <a:p>
            <a:r>
              <a:rPr lang="ru-RU" dirty="0">
                <a:latin typeface="Times New Roman" pitchFamily="18" charset="0"/>
                <a:cs typeface="Times New Roman" pitchFamily="18" charset="0"/>
              </a:rPr>
              <a:t>т</a:t>
            </a:r>
            <a:r>
              <a:rPr lang="ru-RU" dirty="0" smtClean="0">
                <a:latin typeface="Times New Roman" pitchFamily="18" charset="0"/>
                <a:cs typeface="Times New Roman" pitchFamily="18" charset="0"/>
              </a:rPr>
              <a:t>рамваи</a:t>
            </a:r>
          </a:p>
          <a:p>
            <a:r>
              <a:rPr lang="ru-RU" dirty="0">
                <a:latin typeface="Times New Roman" pitchFamily="18" charset="0"/>
                <a:cs typeface="Times New Roman" pitchFamily="18" charset="0"/>
              </a:rPr>
              <a:t>м</a:t>
            </a:r>
            <a:r>
              <a:rPr lang="ru-RU" dirty="0" smtClean="0">
                <a:latin typeface="Times New Roman" pitchFamily="18" charset="0"/>
                <a:cs typeface="Times New Roman" pitchFamily="18" charset="0"/>
              </a:rPr>
              <a:t>етро</a:t>
            </a:r>
          </a:p>
          <a:p>
            <a:endParaRPr lang="ru-RU" dirty="0" smtClean="0"/>
          </a:p>
        </p:txBody>
      </p:sp>
      <p:pic>
        <p:nvPicPr>
          <p:cNvPr id="4" name="Рисунок 3" descr="pic.png"/>
          <p:cNvPicPr>
            <a:picLocks noChangeAspect="1"/>
          </p:cNvPicPr>
          <p:nvPr/>
        </p:nvPicPr>
        <p:blipFill>
          <a:blip r:embed="rId3" cstate="print"/>
          <a:stretch>
            <a:fillRect/>
          </a:stretch>
        </p:blipFill>
        <p:spPr>
          <a:xfrm>
            <a:off x="3428992" y="4500570"/>
            <a:ext cx="5305425" cy="19526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Рисунок 4" descr="Bus gre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2286"/>
          </a:xfrm>
          <a:prstGeom prst="rect">
            <a:avLst/>
          </a:prstGeom>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Рисунок 3" descr="10570829949690879425.jpg"/>
          <p:cNvPicPr>
            <a:picLocks noChangeAspect="1"/>
          </p:cNvPicPr>
          <p:nvPr/>
        </p:nvPicPr>
        <p:blipFill>
          <a:blip r:embed="rId3" cstate="print"/>
          <a:stretch>
            <a:fillRect/>
          </a:stretch>
        </p:blipFill>
        <p:spPr>
          <a:xfrm>
            <a:off x="0" y="-1"/>
            <a:ext cx="9144000" cy="6858001"/>
          </a:xfrm>
          <a:prstGeom prst="rect">
            <a:avLst/>
          </a:prstGeom>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NEC4C7F1E0D1F.png"/>
          <p:cNvPicPr>
            <a:picLocks noChangeAspect="1"/>
          </p:cNvPicPr>
          <p:nvPr/>
        </p:nvPicPr>
        <p:blipFill>
          <a:blip r:embed="rId2" cstate="print"/>
          <a:stretch>
            <a:fillRect/>
          </a:stretch>
        </p:blipFill>
        <p:spPr>
          <a:xfrm>
            <a:off x="400571" y="267095"/>
            <a:ext cx="8342858" cy="632381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303824827_a9e5b8bd25_b.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500042"/>
            <a:ext cx="8229600" cy="1143000"/>
          </a:xfrm>
        </p:spPr>
        <p:txBody>
          <a:bodyPr>
            <a:normAutofit fontScale="90000"/>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Маршрутное транспортное средство — это </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500034" y="2000240"/>
            <a:ext cx="8229600" cy="4525963"/>
          </a:xfrm>
        </p:spPr>
        <p:txBody>
          <a:bodyPr/>
          <a:lstStyle/>
          <a:p>
            <a:pPr algn="ctr">
              <a:buNone/>
            </a:pPr>
            <a:r>
              <a:rPr lang="ru-RU" dirty="0">
                <a:latin typeface="Times New Roman" pitchFamily="18" charset="0"/>
                <a:cs typeface="Times New Roman" pitchFamily="18" charset="0"/>
              </a:rPr>
              <a:t> </a:t>
            </a:r>
            <a:r>
              <a:rPr lang="ru-RU" sz="3600" dirty="0" smtClean="0">
                <a:latin typeface="Times New Roman" pitchFamily="18" charset="0"/>
                <a:cs typeface="Times New Roman" pitchFamily="18" charset="0"/>
              </a:rPr>
              <a:t>транспортное </a:t>
            </a:r>
            <a:r>
              <a:rPr lang="ru-RU" sz="3600" dirty="0">
                <a:latin typeface="Times New Roman" pitchFamily="18" charset="0"/>
                <a:cs typeface="Times New Roman" pitchFamily="18" charset="0"/>
              </a:rPr>
              <a:t>средство общего пользования (</a:t>
            </a:r>
            <a:r>
              <a:rPr lang="ru-RU" sz="3600" dirty="0">
                <a:latin typeface="Times New Roman" pitchFamily="18" charset="0"/>
                <a:cs typeface="Times New Roman" pitchFamily="18" charset="0"/>
                <a:hlinkClick r:id="rId3" tooltip="Трамвай"/>
              </a:rPr>
              <a:t>трамвай</a:t>
            </a:r>
            <a:r>
              <a:rPr lang="ru-RU" sz="3600" dirty="0">
                <a:latin typeface="Times New Roman" pitchFamily="18" charset="0"/>
                <a:cs typeface="Times New Roman" pitchFamily="18" charset="0"/>
              </a:rPr>
              <a:t>, </a:t>
            </a:r>
            <a:r>
              <a:rPr lang="ru-RU" sz="3600" dirty="0">
                <a:latin typeface="Times New Roman" pitchFamily="18" charset="0"/>
                <a:cs typeface="Times New Roman" pitchFamily="18" charset="0"/>
                <a:hlinkClick r:id="rId4" tooltip="Троллейбус"/>
              </a:rPr>
              <a:t>троллейбус</a:t>
            </a:r>
            <a:r>
              <a:rPr lang="ru-RU" sz="3600" dirty="0">
                <a:latin typeface="Times New Roman" pitchFamily="18" charset="0"/>
                <a:cs typeface="Times New Roman" pitchFamily="18" charset="0"/>
              </a:rPr>
              <a:t>, </a:t>
            </a:r>
            <a:r>
              <a:rPr lang="ru-RU" sz="3600" dirty="0">
                <a:latin typeface="Times New Roman" pitchFamily="18" charset="0"/>
                <a:cs typeface="Times New Roman" pitchFamily="18" charset="0"/>
                <a:hlinkClick r:id="rId5" tooltip="Автобус"/>
              </a:rPr>
              <a:t>автобус</a:t>
            </a:r>
            <a:r>
              <a:rPr lang="ru-RU" sz="3600" dirty="0">
                <a:latin typeface="Times New Roman" pitchFamily="18" charset="0"/>
                <a:cs typeface="Times New Roman" pitchFamily="18" charset="0"/>
              </a:rPr>
              <a:t>), движущееся по установленному маршруту с заранее определёнными местами </a:t>
            </a:r>
            <a:r>
              <a:rPr lang="ru-RU" sz="3600" dirty="0" smtClean="0">
                <a:latin typeface="Times New Roman" pitchFamily="18" charset="0"/>
                <a:cs typeface="Times New Roman" pitchFamily="18" charset="0"/>
              </a:rPr>
              <a:t>остановки.</a:t>
            </a:r>
            <a:endParaRPr lang="ru-RU"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8150937881_527d45b280_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Прямоугольник 3"/>
          <p:cNvSpPr/>
          <p:nvPr/>
        </p:nvSpPr>
        <p:spPr>
          <a:xfrm>
            <a:off x="0" y="571480"/>
            <a:ext cx="9144000" cy="1446550"/>
          </a:xfrm>
          <a:prstGeom prst="rect">
            <a:avLst/>
          </a:prstGeom>
        </p:spPr>
        <p:txBody>
          <a:bodyPr wrap="square">
            <a:spAutoFit/>
          </a:bodyPr>
          <a:lstStyle/>
          <a:p>
            <a:pPr algn="ctr"/>
            <a:r>
              <a:rPr lang="ru-RU" sz="4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Преимущества перед другими участниками дорожного движения</a:t>
            </a:r>
            <a:endParaRPr lang="ru-RU" sz="4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8_1.jpg"/>
          <p:cNvPicPr>
            <a:picLocks noChangeAspect="1"/>
          </p:cNvPicPr>
          <p:nvPr/>
        </p:nvPicPr>
        <p:blipFill>
          <a:blip r:embed="rId2" cstate="print"/>
          <a:stretch>
            <a:fillRect/>
          </a:stretch>
        </p:blipFill>
        <p:spPr>
          <a:xfrm>
            <a:off x="-18487" y="0"/>
            <a:ext cx="9162487"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Рисунок 7" descr="0_62600_933293db_ori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3022" y="0"/>
            <a:ext cx="2670977" cy="2428868"/>
          </a:xfrm>
          <a:prstGeom prst="rect">
            <a:avLst/>
          </a:prstGeom>
        </p:spPr>
      </p:pic>
      <p:sp>
        <p:nvSpPr>
          <p:cNvPr id="2" name="Заголовок 1"/>
          <p:cNvSpPr>
            <a:spLocks noGrp="1"/>
          </p:cNvSpPr>
          <p:nvPr>
            <p:ph type="title"/>
          </p:nvPr>
        </p:nvSpPr>
        <p:spPr>
          <a:xfrm>
            <a:off x="500034" y="2000240"/>
            <a:ext cx="8229600" cy="1143000"/>
          </a:xfrm>
        </p:spPr>
        <p:txBody>
          <a:bodyPr/>
          <a:lstStyle/>
          <a:p>
            <a:r>
              <a:rPr lang="ru-RU" b="1" dirty="0" smtClean="0">
                <a:effectLst>
                  <a:outerShdw blurRad="38100" dist="38100" dir="2700000" algn="tl">
                    <a:srgbClr val="000000">
                      <a:alpha val="43137"/>
                    </a:srgbClr>
                  </a:outerShdw>
                </a:effectLst>
                <a:latin typeface="Times New Roman" pitchFamily="18" charset="0"/>
                <a:cs typeface="Times New Roman" pitchFamily="18" charset="0"/>
              </a:rPr>
              <a:t>Виды транспортных средств</a:t>
            </a:r>
            <a:endParaRPr lang="ru-RU"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Рисунок 8" descr="0_c40d1_61775dbe_orig.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1716" y="4286256"/>
            <a:ext cx="5012283" cy="2571743"/>
          </a:xfrm>
          <a:prstGeom prst="rect">
            <a:avLst/>
          </a:prstGeom>
        </p:spPr>
      </p:pic>
      <p:pic>
        <p:nvPicPr>
          <p:cNvPr id="10" name="Рисунок 9" descr="70f78a1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00504"/>
            <a:ext cx="3071802" cy="187763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39552" y="620688"/>
            <a:ext cx="8229600" cy="1143000"/>
          </a:xfrm>
        </p:spPr>
        <p:txBody>
          <a:bodyPr>
            <a:normAutofit fontScale="90000"/>
          </a:bodyPr>
          <a:lstStyle/>
          <a:p>
            <a:r>
              <a:rPr lang="ru-RU" dirty="0" smtClean="0">
                <a:effectLst>
                  <a:outerShdw blurRad="38100" dist="38100" dir="2700000" algn="tl">
                    <a:srgbClr val="000000">
                      <a:alpha val="43137"/>
                    </a:srgbClr>
                  </a:outerShdw>
                </a:effectLst>
                <a:latin typeface="Times New Roman" pitchFamily="18" charset="0"/>
                <a:cs typeface="Times New Roman" pitchFamily="18" charset="0"/>
              </a:rPr>
              <a:t>Четырёхсекционный светофор с сигналами бело-лунного цвета</a:t>
            </a:r>
            <a:br>
              <a:rPr lang="ru-RU" dirty="0" smtClean="0">
                <a:effectLst>
                  <a:outerShdw blurRad="38100" dist="38100" dir="2700000" algn="tl">
                    <a:srgbClr val="000000">
                      <a:alpha val="43137"/>
                    </a:srgbClr>
                  </a:outerShdw>
                </a:effectLst>
                <a:latin typeface="Times New Roman" pitchFamily="18" charset="0"/>
                <a:cs typeface="Times New Roman" pitchFamily="18" charset="0"/>
              </a:rPr>
            </a:br>
            <a:endParaRPr lang="ru-RU" dirty="0"/>
          </a:p>
        </p:txBody>
      </p:sp>
      <p:pic>
        <p:nvPicPr>
          <p:cNvPr id="4" name="Рисунок 3" descr="02506ECE84FBC51D3.jpg"/>
          <p:cNvPicPr>
            <a:picLocks noChangeAspect="1"/>
          </p:cNvPicPr>
          <p:nvPr/>
        </p:nvPicPr>
        <p:blipFill>
          <a:blip r:embed="rId3" cstate="print"/>
          <a:stretch>
            <a:fillRect/>
          </a:stretch>
        </p:blipFill>
        <p:spPr>
          <a:xfrm>
            <a:off x="1119187" y="2133600"/>
            <a:ext cx="6905625" cy="25908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kg0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Рисунок 5" descr="tramv.jpg"/>
          <p:cNvPicPr>
            <a:picLocks noChangeAspect="1"/>
          </p:cNvPicPr>
          <p:nvPr/>
        </p:nvPicPr>
        <p:blipFill>
          <a:blip r:embed="rId3" cstate="print"/>
          <a:stretch>
            <a:fillRect/>
          </a:stretch>
        </p:blipFill>
        <p:spPr>
          <a:xfrm>
            <a:off x="0" y="3286124"/>
            <a:ext cx="9151845" cy="3571876"/>
          </a:xfrm>
          <a:prstGeom prst="rect">
            <a:avLst/>
          </a:prstGeom>
        </p:spPr>
      </p:pic>
      <p:sp>
        <p:nvSpPr>
          <p:cNvPr id="7" name="Прямоугольник 6"/>
          <p:cNvSpPr/>
          <p:nvPr/>
        </p:nvSpPr>
        <p:spPr>
          <a:xfrm>
            <a:off x="0" y="785794"/>
            <a:ext cx="9144000" cy="1877437"/>
          </a:xfrm>
          <a:prstGeom prst="rect">
            <a:avLst/>
          </a:prstGeom>
        </p:spPr>
        <p:txBody>
          <a:bodyPr wrap="square">
            <a:spAutoFit/>
          </a:bodyPr>
          <a:lstStyle/>
          <a:p>
            <a:pPr algn="ctr"/>
            <a:r>
              <a:rPr lang="ru-RU" sz="4000" dirty="0" smtClean="0">
                <a:effectLst>
                  <a:outerShdw blurRad="38100" dist="38100" dir="2700000" algn="tl">
                    <a:srgbClr val="000000">
                      <a:alpha val="43137"/>
                    </a:srgbClr>
                  </a:outerShdw>
                </a:effectLst>
                <a:latin typeface="Times New Roman" pitchFamily="18" charset="0"/>
                <a:cs typeface="Times New Roman" pitchFamily="18" charset="0"/>
              </a:rPr>
              <a:t>Четырёхсекционный светофор с сигналами бело-лунного цвета</a:t>
            </a:r>
          </a:p>
          <a:p>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xD7VBaTJteU.jpg"/>
          <p:cNvPicPr>
            <a:picLocks noChangeAspect="1"/>
          </p:cNvPicPr>
          <p:nvPr/>
        </p:nvPicPr>
        <p:blipFill>
          <a:blip r:embed="rId2" cstate="print"/>
          <a:stretch>
            <a:fillRect/>
          </a:stretch>
        </p:blipFill>
        <p:spPr>
          <a:xfrm>
            <a:off x="0" y="0"/>
            <a:ext cx="9156153"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arkovka-zapreshchayushchie-znaki.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Рисунок 3" descr="загруженное.jpg"/>
          <p:cNvPicPr>
            <a:picLocks noChangeAspect="1"/>
          </p:cNvPicPr>
          <p:nvPr/>
        </p:nvPicPr>
        <p:blipFill>
          <a:blip r:embed="rId3" cstate="print"/>
          <a:stretch>
            <a:fillRect/>
          </a:stretch>
        </p:blipFill>
        <p:spPr>
          <a:xfrm>
            <a:off x="21534" y="2500306"/>
            <a:ext cx="9122466" cy="307183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ar0vz0yugaa.jpeg"/>
          <p:cNvPicPr>
            <a:picLocks noChangeAspect="1"/>
          </p:cNvPicPr>
          <p:nvPr/>
        </p:nvPicPr>
        <p:blipFill>
          <a:blip r:embed="rId2" cstate="print"/>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descr="polosa1.jpe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osledniy-poezd-11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Обязанности пассажиров</a:t>
            </a:r>
            <a:endParaRPr lang="ru-RU" sz="5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descr="Cute-Cartoon-Kids-Vector-Illustration-03.jpg"/>
          <p:cNvPicPr>
            <a:picLocks noChangeAspect="1"/>
          </p:cNvPicPr>
          <p:nvPr/>
        </p:nvPicPr>
        <p:blipFill>
          <a:blip r:embed="rId2" cstate="print"/>
          <a:stretch>
            <a:fillRect/>
          </a:stretch>
        </p:blipFill>
        <p:spPr>
          <a:xfrm>
            <a:off x="44274" y="1309687"/>
            <a:ext cx="9099726" cy="547420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o10_53fae7cc3d07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onda-Accord-Coupe-EX-L-V6-6-Speed-2008-1600x900-0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sz="6600" b="1" dirty="0" smtClean="0">
                <a:effectLst>
                  <a:outerShdw blurRad="38100" dist="38100" dir="2700000" algn="tl">
                    <a:srgbClr val="000000">
                      <a:alpha val="43137"/>
                    </a:srgbClr>
                  </a:outerShdw>
                </a:effectLst>
                <a:latin typeface="Times New Roman" pitchFamily="18" charset="0"/>
                <a:cs typeface="Times New Roman" pitchFamily="18" charset="0"/>
              </a:rPr>
              <a:t>Легковой транспорт:</a:t>
            </a:r>
            <a:endParaRPr lang="ru-RU" sz="6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fab2e258b83c056dfc276a50da8cb2f.jpg"/>
          <p:cNvPicPr>
            <a:picLocks noChangeAspect="1"/>
          </p:cNvPicPr>
          <p:nvPr/>
        </p:nvPicPr>
        <p:blipFill>
          <a:blip r:embed="rId2" cstate="print"/>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7971-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2143856_origina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ig.jpg"/>
          <p:cNvPicPr>
            <a:picLocks noChangeAspect="1"/>
          </p:cNvPicPr>
          <p:nvPr/>
        </p:nvPicPr>
        <p:blipFill>
          <a:blip r:embed="rId2" cstate="print"/>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nashbryanskru_babushka-800x500_c.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714377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5960"/>
            <a:ext cx="6143635" cy="6642516"/>
          </a:xfrm>
          <a:prstGeom prst="rect">
            <a:avLst/>
          </a:prstGeom>
        </p:spPr>
      </p:pic>
      <p:sp>
        <p:nvSpPr>
          <p:cNvPr id="5" name="TextBox 4"/>
          <p:cNvSpPr txBox="1"/>
          <p:nvPr/>
        </p:nvSpPr>
        <p:spPr>
          <a:xfrm>
            <a:off x="5643570" y="1571612"/>
            <a:ext cx="3786214" cy="1446550"/>
          </a:xfrm>
          <a:prstGeom prst="rect">
            <a:avLst/>
          </a:prstGeom>
          <a:noFill/>
        </p:spPr>
        <p:txBody>
          <a:bodyPr wrap="square" rtlCol="0">
            <a:spAutoFit/>
          </a:bodyPr>
          <a:lstStyle/>
          <a:p>
            <a:pPr algn="ctr"/>
            <a:r>
              <a:rPr lang="ru-RU" sz="44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Не отвлекай водителя!</a:t>
            </a:r>
            <a:endParaRPr lang="ru-RU" sz="44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01447-Tcl1Qv.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474148-643.jpg"/>
          <p:cNvPicPr>
            <a:picLocks noChangeAspect="1"/>
          </p:cNvPicPr>
          <p:nvPr/>
        </p:nvPicPr>
        <p:blipFill>
          <a:blip r:embed="rId2" cstate="print"/>
          <a:stretch>
            <a:fillRect/>
          </a:stretch>
        </p:blipFill>
        <p:spPr>
          <a:xfrm>
            <a:off x="500034" y="0"/>
            <a:ext cx="7858148" cy="669065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TA0U4NR.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lid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Заголовок 1"/>
          <p:cNvSpPr>
            <a:spLocks noGrp="1"/>
          </p:cNvSpPr>
          <p:nvPr>
            <p:ph type="title"/>
          </p:nvPr>
        </p:nvSpPr>
        <p:spPr>
          <a:xfrm>
            <a:off x="0" y="0"/>
            <a:ext cx="6572264" cy="2214554"/>
          </a:xfrm>
        </p:spPr>
        <p:txBody>
          <a:bodyPr>
            <a:noAutofit/>
          </a:bodyPr>
          <a:lstStyle/>
          <a:p>
            <a:r>
              <a:rPr lang="ru-RU" sz="5400" b="1" dirty="0">
                <a:effectLst>
                  <a:outerShdw blurRad="38100" dist="38100" dir="2700000" algn="tl">
                    <a:srgbClr val="000000">
                      <a:alpha val="43137"/>
                    </a:srgbClr>
                  </a:outerShdw>
                </a:effectLst>
                <a:latin typeface="Times New Roman" pitchFamily="18" charset="0"/>
                <a:cs typeface="Times New Roman" pitchFamily="18" charset="0"/>
              </a:rPr>
              <a:t>Грузовой транспорт </a:t>
            </a: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br>
            <a:r>
              <a:rPr lang="ru-RU" sz="5400" b="1" dirty="0" smtClean="0">
                <a:effectLst>
                  <a:outerShdw blurRad="38100" dist="38100" dir="2700000" algn="tl">
                    <a:srgbClr val="000000">
                      <a:alpha val="43137"/>
                    </a:srgbClr>
                  </a:outerShdw>
                </a:effectLst>
                <a:latin typeface="Times New Roman" pitchFamily="18" charset="0"/>
                <a:cs typeface="Times New Roman" pitchFamily="18" charset="0"/>
              </a:rPr>
              <a:t>и спецмашины:</a:t>
            </a:r>
            <a:endParaRPr lang="ru-RU" sz="5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MG_3385.JPG"/>
          <p:cNvPicPr>
            <a:picLocks noChangeAspect="1"/>
          </p:cNvPicPr>
          <p:nvPr/>
        </p:nvPicPr>
        <p:blipFill>
          <a:blip r:embed="rId2" cstate="print"/>
          <a:stretch>
            <a:fillRect/>
          </a:stretch>
        </p:blipFill>
        <p:spPr>
          <a:xfrm>
            <a:off x="1" y="0"/>
            <a:ext cx="9144000" cy="671514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3_1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ак-выбрать-автокресло.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0"/>
            <a:ext cx="8229600" cy="1154098"/>
          </a:xfrm>
        </p:spPr>
        <p:txBody>
          <a:bodyPr/>
          <a:lstStyle/>
          <a:p>
            <a:r>
              <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Викторина </a:t>
            </a: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Пассажир</a:t>
            </a:r>
            <a:r>
              <a:rPr lang="en-US"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ru-RU"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500034" y="1214422"/>
            <a:ext cx="8229600" cy="4525963"/>
          </a:xfrm>
        </p:spPr>
        <p:txBody>
          <a:bodyPr>
            <a:normAutofit/>
          </a:bodyPr>
          <a:lstStyle/>
          <a:p>
            <a:pPr algn="ctr">
              <a:buNone/>
            </a:pPr>
            <a:r>
              <a:rPr lang="ru-RU" sz="4000" dirty="0">
                <a:solidFill>
                  <a:srgbClr val="C00000"/>
                </a:solidFill>
                <a:latin typeface="Times New Roman" pitchFamily="18" charset="0"/>
                <a:cs typeface="Times New Roman" pitchFamily="18" charset="0"/>
              </a:rPr>
              <a:t>Кого называют пассажиром? </a:t>
            </a:r>
          </a:p>
        </p:txBody>
      </p:sp>
      <p:pic>
        <p:nvPicPr>
          <p:cNvPr id="5" name="Рисунок 4" descr="0_81c78_a6f25acf_ori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72488"/>
            <a:ext cx="9144000" cy="2985512"/>
          </a:xfrm>
          <a:prstGeom prst="rect">
            <a:avLst/>
          </a:prstGeom>
        </p:spPr>
      </p:pic>
      <p:sp>
        <p:nvSpPr>
          <p:cNvPr id="6" name="Прямоугольник 5"/>
          <p:cNvSpPr/>
          <p:nvPr/>
        </p:nvSpPr>
        <p:spPr>
          <a:xfrm>
            <a:off x="428596" y="2214554"/>
            <a:ext cx="8429684" cy="1815882"/>
          </a:xfrm>
          <a:prstGeom prst="rect">
            <a:avLst/>
          </a:prstGeom>
        </p:spPr>
        <p:txBody>
          <a:bodyPr wrap="square">
            <a:spAutoFit/>
          </a:bodyPr>
          <a:lstStyle/>
          <a:p>
            <a:pPr algn="ctr"/>
            <a:r>
              <a:rPr lang="ru-RU" sz="2800" dirty="0" smtClean="0">
                <a:latin typeface="Times New Roman" pitchFamily="18" charset="0"/>
                <a:cs typeface="Times New Roman" pitchFamily="18" charset="0"/>
              </a:rPr>
              <a:t>Пассажир -  </a:t>
            </a:r>
            <a:r>
              <a:rPr lang="ru-RU" sz="2800" dirty="0" smtClean="0">
                <a:latin typeface="Times New Roman" pitchFamily="18" charset="0"/>
                <a:cs typeface="Times New Roman" pitchFamily="18" charset="0"/>
                <a:hlinkClick r:id="rId4" tooltip="Человек"/>
              </a:rPr>
              <a:t>человек</a:t>
            </a:r>
            <a:r>
              <a:rPr lang="ru-RU" sz="2800" dirty="0" smtClean="0">
                <a:latin typeface="Times New Roman" pitchFamily="18" charset="0"/>
                <a:cs typeface="Times New Roman" pitchFamily="18" charset="0"/>
              </a:rPr>
              <a:t>, который не является членом экипажа и который перевозится транспортным средством в соответствии с гласным или негласным договором перевозки.</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1725602"/>
          </a:xfrm>
        </p:spPr>
        <p:txBody>
          <a:bodyPr>
            <a:normAutofit fontScale="90000"/>
          </a:bodyPr>
          <a:lstStyle/>
          <a:p>
            <a:r>
              <a:rPr lang="ru-RU" dirty="0" smtClean="0">
                <a:solidFill>
                  <a:srgbClr val="C00000"/>
                </a:solidFill>
                <a:latin typeface="Times New Roman" pitchFamily="18" charset="0"/>
                <a:cs typeface="Times New Roman" pitchFamily="18" charset="0"/>
              </a:rPr>
              <a:t>Каковы общие обязанности пассажиров?</a:t>
            </a:r>
            <a:r>
              <a:rPr lang="ru-RU" dirty="0" smtClean="0"/>
              <a:t/>
            </a:r>
            <a:br>
              <a:rPr lang="ru-RU" dirty="0" smtClean="0"/>
            </a:br>
            <a:endParaRPr lang="ru-RU" dirty="0"/>
          </a:p>
        </p:txBody>
      </p:sp>
      <p:pic>
        <p:nvPicPr>
          <p:cNvPr id="5" name="Рисунок 4" descr="szkolne_wycieczk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5696" y="2636912"/>
            <a:ext cx="5573216" cy="3645812"/>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2368544"/>
          </a:xfrm>
        </p:spPr>
        <p:txBody>
          <a:bodyPr>
            <a:normAutofit fontScale="90000"/>
          </a:bodyPr>
          <a:lstStyle/>
          <a:p>
            <a:r>
              <a:rPr lang="ru-RU" dirty="0" smtClean="0">
                <a:solidFill>
                  <a:srgbClr val="C00000"/>
                </a:solidFill>
                <a:latin typeface="Times New Roman" pitchFamily="18" charset="0"/>
                <a:cs typeface="Times New Roman" pitchFamily="18" charset="0"/>
              </a:rPr>
              <a:t>Как называются места для ожидания транспорта и чем они обозначаются?</a:t>
            </a:r>
            <a:r>
              <a:rPr lang="ru-RU" dirty="0" smtClean="0"/>
              <a:t/>
            </a:r>
            <a:br>
              <a:rPr lang="ru-RU" dirty="0" smtClean="0"/>
            </a:br>
            <a:endParaRPr lang="ru-RU" dirty="0"/>
          </a:p>
        </p:txBody>
      </p:sp>
      <p:grpSp>
        <p:nvGrpSpPr>
          <p:cNvPr id="10" name="Группа 9"/>
          <p:cNvGrpSpPr/>
          <p:nvPr/>
        </p:nvGrpSpPr>
        <p:grpSpPr>
          <a:xfrm>
            <a:off x="251520" y="2204864"/>
            <a:ext cx="8597482" cy="4653136"/>
            <a:chOff x="251520" y="2204864"/>
            <a:chExt cx="8597482" cy="4653136"/>
          </a:xfrm>
        </p:grpSpPr>
        <p:pic>
          <p:nvPicPr>
            <p:cNvPr id="7" name="Рисунок 6" descr="82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12" y="4005064"/>
              <a:ext cx="4044280" cy="1876546"/>
            </a:xfrm>
            <a:prstGeom prst="rect">
              <a:avLst/>
            </a:prstGeom>
          </p:spPr>
        </p:pic>
        <p:sp>
          <p:nvSpPr>
            <p:cNvPr id="8" name="Прямоугольник 7"/>
            <p:cNvSpPr/>
            <p:nvPr/>
          </p:nvSpPr>
          <p:spPr>
            <a:xfrm>
              <a:off x="251520" y="2204864"/>
              <a:ext cx="8597482" cy="584775"/>
            </a:xfrm>
            <a:prstGeom prst="rect">
              <a:avLst/>
            </a:prstGeom>
            <a:noFill/>
          </p:spPr>
          <p:txBody>
            <a:bodyPr wrap="none" lIns="91440" tIns="45720" rIns="91440" bIns="45720">
              <a:spAutoFit/>
            </a:bodyPr>
            <a:lstStyle/>
            <a:p>
              <a:pPr algn="ctr"/>
              <a:r>
                <a:rPr lang="ru-RU"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Остановка – место для ожидания транспорта</a:t>
              </a:r>
              <a:endParaRPr lang="ru-RU"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9" name="Рисунок 8" descr="bus-stop-public-transport-bus-transpor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2992636"/>
              <a:ext cx="2483768" cy="386536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74638"/>
            <a:ext cx="8229600" cy="2225668"/>
          </a:xfrm>
        </p:spPr>
        <p:txBody>
          <a:bodyPr>
            <a:normAutofit fontScale="90000"/>
          </a:bodyPr>
          <a:lstStyle/>
          <a:p>
            <a:r>
              <a:rPr lang="ru-RU" dirty="0" smtClean="0">
                <a:solidFill>
                  <a:srgbClr val="C00000"/>
                </a:solidFill>
                <a:latin typeface="Times New Roman" pitchFamily="18" charset="0"/>
                <a:cs typeface="Times New Roman" pitchFamily="18" charset="0"/>
              </a:rPr>
              <a:t>Что запрещается делать пассажиру при движении транспортного средства?</a:t>
            </a:r>
            <a:r>
              <a:rPr lang="ru-RU" dirty="0" smtClean="0"/>
              <a:t/>
            </a:r>
            <a:br>
              <a:rPr lang="ru-RU" dirty="0" smtClean="0"/>
            </a:br>
            <a:endParaRPr lang="ru-RU" dirty="0"/>
          </a:p>
        </p:txBody>
      </p:sp>
      <p:sp>
        <p:nvSpPr>
          <p:cNvPr id="5" name="Прямоугольник 4"/>
          <p:cNvSpPr/>
          <p:nvPr/>
        </p:nvSpPr>
        <p:spPr>
          <a:xfrm>
            <a:off x="683568" y="2564904"/>
            <a:ext cx="5832648" cy="1384995"/>
          </a:xfrm>
          <a:prstGeom prst="rect">
            <a:avLst/>
          </a:prstGeom>
        </p:spPr>
        <p:txBody>
          <a:bodyPr wrap="square">
            <a:spAutoFit/>
          </a:bodyPr>
          <a:lstStyle/>
          <a:p>
            <a:pPr algn="ctr"/>
            <a:r>
              <a:rPr lang="ru-RU" sz="2800" dirty="0" smtClean="0">
                <a:latin typeface="Times New Roman" pitchFamily="18" charset="0"/>
                <a:cs typeface="Times New Roman" pitchFamily="18" charset="0"/>
              </a:rPr>
              <a:t>Ни в коем случае нельзя прыгать в автобус, трамвай на ходу, цепляться сзади за транспортное средство.</a:t>
            </a:r>
            <a:endParaRPr lang="ru-RU" sz="2800" dirty="0">
              <a:latin typeface="Times New Roman" pitchFamily="18" charset="0"/>
              <a:cs typeface="Times New Roman" pitchFamily="18" charset="0"/>
            </a:endParaRPr>
          </a:p>
        </p:txBody>
      </p:sp>
      <p:pic>
        <p:nvPicPr>
          <p:cNvPr id="7" name="Рисунок 6" descr="ouraniotoxo-leoforei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378" y="3346994"/>
            <a:ext cx="4571622" cy="35110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428604"/>
            <a:ext cx="8229600" cy="1357322"/>
          </a:xfrm>
        </p:spPr>
        <p:txBody>
          <a:bodyPr>
            <a:normAutofit fontScale="90000"/>
          </a:bodyPr>
          <a:lstStyle/>
          <a:p>
            <a:r>
              <a:rPr lang="ru-RU" dirty="0" smtClean="0">
                <a:solidFill>
                  <a:srgbClr val="C00000"/>
                </a:solidFill>
                <a:latin typeface="Times New Roman" pitchFamily="18" charset="0"/>
                <a:cs typeface="Times New Roman" pitchFamily="18" charset="0"/>
              </a:rPr>
              <a:t>С какой стороны следует выходить из машины и почему?</a:t>
            </a:r>
            <a:r>
              <a:rPr lang="ru-RU" dirty="0" smtClean="0"/>
              <a:t/>
            </a:r>
            <a:br>
              <a:rPr lang="ru-RU" dirty="0" smtClean="0"/>
            </a:br>
            <a:endParaRPr lang="ru-RU" dirty="0"/>
          </a:p>
        </p:txBody>
      </p:sp>
      <p:pic>
        <p:nvPicPr>
          <p:cNvPr id="5" name="Рисунок 4" descr="September-1-Back-to-School-Bus-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608" y="2060848"/>
            <a:ext cx="6699177" cy="446332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980728"/>
            <a:ext cx="8229600" cy="1368412"/>
          </a:xfrm>
        </p:spPr>
        <p:txBody>
          <a:bodyPr>
            <a:normAutofit fontScale="90000"/>
          </a:bodyPr>
          <a:lstStyle/>
          <a:p>
            <a:r>
              <a:rPr lang="ru-RU" dirty="0" smtClean="0">
                <a:solidFill>
                  <a:srgbClr val="C00000"/>
                </a:solidFill>
                <a:latin typeface="Times New Roman" pitchFamily="18" charset="0"/>
                <a:cs typeface="Times New Roman" pitchFamily="18" charset="0"/>
              </a:rPr>
              <a:t>Почему запрещается цепляться за грузовые автомашины и прицепы?</a:t>
            </a:r>
            <a:r>
              <a:rPr lang="ru-RU" dirty="0" smtClean="0"/>
              <a:t/>
            </a:r>
            <a:br>
              <a:rPr lang="ru-RU" dirty="0" smtClean="0"/>
            </a:br>
            <a:endParaRPr lang="ru-RU" dirty="0"/>
          </a:p>
        </p:txBody>
      </p:sp>
      <p:pic>
        <p:nvPicPr>
          <p:cNvPr id="5" name="Рисунок 4" descr="gi01a201311010300_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7664" y="2635423"/>
            <a:ext cx="5976664" cy="422257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r>
              <a:rPr lang="ru-RU"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Разбор ситуаций</a:t>
            </a:r>
            <a:endParaRPr lang="ru-RU"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a:xfrm>
            <a:off x="214282" y="1500174"/>
            <a:ext cx="8715436" cy="4840303"/>
          </a:xfrm>
        </p:spPr>
        <p:txBody>
          <a:bodyPr>
            <a:normAutofit fontScale="77500" lnSpcReduction="20000"/>
          </a:bodyPr>
          <a:lstStyle/>
          <a:p>
            <a:pPr algn="ctr"/>
            <a:r>
              <a:rPr lang="ru-RU" dirty="0">
                <a:latin typeface="Times New Roman" pitchFamily="18" charset="0"/>
                <a:cs typeface="Times New Roman" pitchFamily="18" charset="0"/>
              </a:rPr>
              <a:t>Уроки закончились раньше положенного, и Игорь с Алёшей решили посетить кинотеатр. Ехать надо было на автобусе, который отправлялся через 20 минут. Мальчики шли по тротуару, вдоль проезжей части, пасуя друг другу мяч. Заигравшись, они не заметили, как 20 минут пролетели. Вдруг Игорь закричал: «Лёша, наш автобус стоит на остановке!» Мальчики побежали. Желающих войти в автобус было много, но желание Игоря занять место, было больше. Он с криками «Пропустите!», стал пропихиваться сквозь толпу людей. Оттолкнув старушку, женщину с ребёнком, Игорь влетел в автобус и, не замечая никого, уселся на свободное место. Автобус был переполнен, водитель уже предупреждал о закрытии дверей. Но Лёша, не желая остаться на остановке без друга, продолжал посадку, в результате чего, был  зажат дверьми.</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703687444121648_b91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Вопросы к ситуации:</a:t>
            </a:r>
            <a:endParaRPr lang="ru-RU"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ru-RU" dirty="0" smtClean="0">
                <a:latin typeface="Times New Roman" pitchFamily="18" charset="0"/>
                <a:cs typeface="Times New Roman" pitchFamily="18" charset="0"/>
              </a:rPr>
              <a:t>- Перечислите </a:t>
            </a:r>
            <a:r>
              <a:rPr lang="ru-RU" dirty="0">
                <a:latin typeface="Times New Roman" pitchFamily="18" charset="0"/>
                <a:cs typeface="Times New Roman" pitchFamily="18" charset="0"/>
              </a:rPr>
              <a:t>ошибки, которые совершили школьники при посадке в </a:t>
            </a:r>
            <a:r>
              <a:rPr lang="ru-RU" dirty="0" smtClean="0">
                <a:latin typeface="Times New Roman" pitchFamily="18" charset="0"/>
                <a:cs typeface="Times New Roman" pitchFamily="18" charset="0"/>
              </a:rPr>
              <a:t>автобус.</a:t>
            </a:r>
            <a:endParaRPr lang="ru-RU" dirty="0">
              <a:latin typeface="Times New Roman" pitchFamily="18" charset="0"/>
              <a:cs typeface="Times New Roman" pitchFamily="18" charset="0"/>
            </a:endParaRPr>
          </a:p>
        </p:txBody>
      </p:sp>
      <p:pic>
        <p:nvPicPr>
          <p:cNvPr id="5" name="Рисунок 4" descr="maxresdefaul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8794" y="2799446"/>
            <a:ext cx="7215206" cy="405855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500034" y="571480"/>
            <a:ext cx="8229600" cy="1143000"/>
          </a:xfrm>
        </p:spPr>
        <p:txBody>
          <a:bodyPr>
            <a:normAutofit fontScale="90000"/>
          </a:bodyPr>
          <a:lstStyle/>
          <a:p>
            <a:r>
              <a:rPr lang="ru-RU"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Разыгрывание ситуаций</a:t>
            </a:r>
            <a:r>
              <a:rPr lang="ru-RU" dirty="0" smtClean="0"/>
              <a:t/>
            </a:r>
            <a:br>
              <a:rPr lang="ru-RU" dirty="0" smtClean="0"/>
            </a:br>
            <a:endParaRPr lang="ru-RU" dirty="0"/>
          </a:p>
        </p:txBody>
      </p:sp>
      <p:sp>
        <p:nvSpPr>
          <p:cNvPr id="3" name="Содержимое 2"/>
          <p:cNvSpPr>
            <a:spLocks noGrp="1"/>
          </p:cNvSpPr>
          <p:nvPr>
            <p:ph idx="1"/>
          </p:nvPr>
        </p:nvSpPr>
        <p:spPr>
          <a:xfrm>
            <a:off x="428596" y="1928802"/>
            <a:ext cx="8229600" cy="4525963"/>
          </a:xfrm>
        </p:spPr>
        <p:txBody>
          <a:bodyPr/>
          <a:lstStyle/>
          <a:p>
            <a:r>
              <a:rPr lang="ru-RU" dirty="0" smtClean="0">
                <a:latin typeface="Times New Roman" pitchFamily="18" charset="0"/>
                <a:cs typeface="Times New Roman" pitchFamily="18" charset="0"/>
              </a:rPr>
              <a:t>«</a:t>
            </a:r>
            <a:r>
              <a:rPr lang="ru-RU" dirty="0">
                <a:latin typeface="Times New Roman" pitchFamily="18" charset="0"/>
                <a:cs typeface="Times New Roman" pitchFamily="18" charset="0"/>
              </a:rPr>
              <a:t>Ты едешь в транспорте. У кого и как можно спросить, где тебе выйти</a:t>
            </a:r>
            <a:r>
              <a:rPr lang="ru-RU" dirty="0" smtClean="0">
                <a:latin typeface="Times New Roman" pitchFamily="18" charset="0"/>
                <a:cs typeface="Times New Roman" pitchFamily="18" charset="0"/>
              </a:rPr>
              <a:t>?»</a:t>
            </a:r>
          </a:p>
          <a:p>
            <a:endParaRPr lang="ru-RU" dirty="0">
              <a:latin typeface="Times New Roman" pitchFamily="18" charset="0"/>
              <a:cs typeface="Times New Roman" pitchFamily="18" charset="0"/>
            </a:endParaRPr>
          </a:p>
          <a:p>
            <a:pPr>
              <a:buNone/>
            </a:pP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«Тебе не добраться до кондуктора, чтобы оплатить проезд, Как это можно сделать?»</a:t>
            </a:r>
          </a:p>
          <a:p>
            <a:endParaRPr lang="ru-RU"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p:txBody>
          <a:bodyPr>
            <a:normAutofit/>
          </a:bodyPr>
          <a:lstStyle/>
          <a:p>
            <a:r>
              <a:rPr lang="ru-RU" dirty="0">
                <a:solidFill>
                  <a:srgbClr val="C00000"/>
                </a:solidFill>
                <a:latin typeface="Times New Roman" pitchFamily="18" charset="0"/>
                <a:cs typeface="Times New Roman" pitchFamily="18" charset="0"/>
              </a:rPr>
              <a:t>При </a:t>
            </a:r>
            <a:r>
              <a:rPr lang="ru-RU" dirty="0" smtClean="0">
                <a:solidFill>
                  <a:srgbClr val="C00000"/>
                </a:solidFill>
                <a:latin typeface="Times New Roman" pitchFamily="18" charset="0"/>
                <a:cs typeface="Times New Roman" pitchFamily="18" charset="0"/>
              </a:rPr>
              <a:t>посадке</a:t>
            </a:r>
            <a:endParaRPr lang="ru-RU" dirty="0">
              <a:solidFill>
                <a:srgbClr val="C00000"/>
              </a:solidFill>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1</a:t>
            </a:r>
            <a:r>
              <a:rPr lang="ru-RU" dirty="0">
                <a:latin typeface="Times New Roman" pitchFamily="18" charset="0"/>
                <a:cs typeface="Times New Roman" pitchFamily="18" charset="0"/>
              </a:rPr>
              <a:t>.     Пропусти выходящих пассажиров.</a:t>
            </a:r>
          </a:p>
          <a:p>
            <a:pPr>
              <a:buNone/>
            </a:pPr>
            <a:r>
              <a:rPr lang="ru-RU" dirty="0" smtClean="0">
                <a:latin typeface="Times New Roman" pitchFamily="18" charset="0"/>
                <a:cs typeface="Times New Roman" pitchFamily="18" charset="0"/>
              </a:rPr>
              <a:t>2</a:t>
            </a:r>
            <a:r>
              <a:rPr lang="ru-RU" dirty="0">
                <a:latin typeface="Times New Roman" pitchFamily="18" charset="0"/>
                <a:cs typeface="Times New Roman" pitchFamily="18" charset="0"/>
              </a:rPr>
              <a:t>.     Соблюдай осторожность при посадке, чтобы не оказаться зажатым закрывающимися дверьми.</a:t>
            </a:r>
          </a:p>
          <a:p>
            <a:pPr>
              <a:buNone/>
            </a:pPr>
            <a:r>
              <a:rPr lang="ru-RU" dirty="0" smtClean="0">
                <a:latin typeface="Times New Roman" pitchFamily="18" charset="0"/>
                <a:cs typeface="Times New Roman" pitchFamily="18" charset="0"/>
              </a:rPr>
              <a:t>3</a:t>
            </a:r>
            <a:r>
              <a:rPr lang="ru-RU" dirty="0">
                <a:latin typeface="Times New Roman" pitchFamily="18" charset="0"/>
                <a:cs typeface="Times New Roman" pitchFamily="18" charset="0"/>
              </a:rPr>
              <a:t>.     Соблюдай выдержку: не суетись и не толкайся.</a:t>
            </a:r>
          </a:p>
          <a:p>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a:xfrm>
            <a:off x="428596" y="928670"/>
            <a:ext cx="8229600" cy="5268931"/>
          </a:xfrm>
        </p:spPr>
        <p:txBody>
          <a:bodyPr>
            <a:normAutofit fontScale="92500" lnSpcReduction="10000"/>
          </a:bodyPr>
          <a:lstStyle/>
          <a:p>
            <a:r>
              <a:rPr lang="ru-RU" dirty="0">
                <a:solidFill>
                  <a:srgbClr val="C00000"/>
                </a:solidFill>
                <a:latin typeface="Times New Roman" pitchFamily="18" charset="0"/>
                <a:cs typeface="Times New Roman" pitchFamily="18" charset="0"/>
              </a:rPr>
              <a:t>Поездка в транспортном </a:t>
            </a:r>
            <a:r>
              <a:rPr lang="ru-RU" dirty="0" smtClean="0">
                <a:solidFill>
                  <a:srgbClr val="C00000"/>
                </a:solidFill>
                <a:latin typeface="Times New Roman" pitchFamily="18" charset="0"/>
                <a:cs typeface="Times New Roman" pitchFamily="18" charset="0"/>
              </a:rPr>
              <a:t>средстве</a:t>
            </a:r>
            <a:endParaRPr lang="ru-RU" dirty="0">
              <a:solidFill>
                <a:srgbClr val="C00000"/>
              </a:solidFill>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1</a:t>
            </a:r>
            <a:r>
              <a:rPr lang="ru-RU" dirty="0">
                <a:latin typeface="Times New Roman" pitchFamily="18" charset="0"/>
                <a:cs typeface="Times New Roman" pitchFamily="18" charset="0"/>
              </a:rPr>
              <a:t>.     После посадки проходи вперед, не задерживайся на ступеньках.</a:t>
            </a:r>
          </a:p>
          <a:p>
            <a:pPr>
              <a:buNone/>
            </a:pPr>
            <a:r>
              <a:rPr lang="ru-RU" dirty="0" smtClean="0">
                <a:latin typeface="Times New Roman" pitchFamily="18" charset="0"/>
                <a:cs typeface="Times New Roman" pitchFamily="18" charset="0"/>
              </a:rPr>
              <a:t>2</a:t>
            </a:r>
            <a:r>
              <a:rPr lang="ru-RU" dirty="0">
                <a:latin typeface="Times New Roman" pitchFamily="18" charset="0"/>
                <a:cs typeface="Times New Roman" pitchFamily="18" charset="0"/>
              </a:rPr>
              <a:t>.     В салоне держись за поручни, не мешай проходить пассажирам.</a:t>
            </a:r>
          </a:p>
          <a:p>
            <a:pPr>
              <a:buNone/>
            </a:pPr>
            <a:r>
              <a:rPr lang="ru-RU" dirty="0" smtClean="0">
                <a:latin typeface="Times New Roman" pitchFamily="18" charset="0"/>
                <a:cs typeface="Times New Roman" pitchFamily="18" charset="0"/>
              </a:rPr>
              <a:t>3</a:t>
            </a:r>
            <a:r>
              <a:rPr lang="ru-RU" dirty="0">
                <a:latin typeface="Times New Roman" pitchFamily="18" charset="0"/>
                <a:cs typeface="Times New Roman" pitchFamily="18" charset="0"/>
              </a:rPr>
              <a:t>.     Не отвлекай водителя во время движения.</a:t>
            </a:r>
          </a:p>
          <a:p>
            <a:pPr>
              <a:buNone/>
            </a:pPr>
            <a:r>
              <a:rPr lang="ru-RU" dirty="0" smtClean="0">
                <a:latin typeface="Times New Roman" pitchFamily="18" charset="0"/>
                <a:cs typeface="Times New Roman" pitchFamily="18" charset="0"/>
              </a:rPr>
              <a:t>4</a:t>
            </a:r>
            <a:r>
              <a:rPr lang="ru-RU" dirty="0">
                <a:latin typeface="Times New Roman" pitchFamily="18" charset="0"/>
                <a:cs typeface="Times New Roman" pitchFamily="18" charset="0"/>
              </a:rPr>
              <a:t>.     Не шуметь, не высовываться из окон, не перевозить опасные для жизни и здоровья предметы, не ездить в грязной одежде.</a:t>
            </a:r>
          </a:p>
          <a:p>
            <a:pPr>
              <a:buNone/>
            </a:pPr>
            <a:r>
              <a:rPr lang="ru-RU" dirty="0" smtClean="0">
                <a:latin typeface="Times New Roman" pitchFamily="18" charset="0"/>
                <a:cs typeface="Times New Roman" pitchFamily="18" charset="0"/>
              </a:rPr>
              <a:t>5</a:t>
            </a:r>
            <a:r>
              <a:rPr lang="ru-RU" dirty="0">
                <a:latin typeface="Times New Roman" pitchFamily="18" charset="0"/>
                <a:cs typeface="Times New Roman" pitchFamily="18" charset="0"/>
              </a:rPr>
              <a:t>.     Уступать места пожилым людям, женщинам с детьми и инвалидам</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loudy-sky-cartoon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Содержимое 2"/>
          <p:cNvSpPr>
            <a:spLocks noGrp="1"/>
          </p:cNvSpPr>
          <p:nvPr>
            <p:ph idx="1"/>
          </p:nvPr>
        </p:nvSpPr>
        <p:spPr/>
        <p:txBody>
          <a:bodyPr/>
          <a:lstStyle/>
          <a:p>
            <a:r>
              <a:rPr lang="ru-RU" dirty="0">
                <a:solidFill>
                  <a:srgbClr val="C00000"/>
                </a:solidFill>
                <a:latin typeface="Times New Roman" pitchFamily="18" charset="0"/>
                <a:cs typeface="Times New Roman" pitchFamily="18" charset="0"/>
              </a:rPr>
              <a:t>Выход из </a:t>
            </a:r>
            <a:r>
              <a:rPr lang="ru-RU" dirty="0" smtClean="0">
                <a:solidFill>
                  <a:srgbClr val="C00000"/>
                </a:solidFill>
                <a:latin typeface="Times New Roman" pitchFamily="18" charset="0"/>
                <a:cs typeface="Times New Roman" pitchFamily="18" charset="0"/>
              </a:rPr>
              <a:t>транспорта</a:t>
            </a:r>
            <a:endParaRPr lang="ru-RU" dirty="0">
              <a:solidFill>
                <a:srgbClr val="C00000"/>
              </a:solidFill>
              <a:latin typeface="Times New Roman" pitchFamily="18" charset="0"/>
              <a:cs typeface="Times New Roman" pitchFamily="18" charset="0"/>
            </a:endParaRPr>
          </a:p>
          <a:p>
            <a:pPr>
              <a:buNone/>
            </a:pPr>
            <a:r>
              <a:rPr lang="ru-RU" dirty="0" smtClean="0">
                <a:latin typeface="Times New Roman" pitchFamily="18" charset="0"/>
                <a:cs typeface="Times New Roman" pitchFamily="18" charset="0"/>
              </a:rPr>
              <a:t>1</a:t>
            </a:r>
            <a:r>
              <a:rPr lang="ru-RU" dirty="0">
                <a:latin typeface="Times New Roman" pitchFamily="18" charset="0"/>
                <a:cs typeface="Times New Roman" pitchFamily="18" charset="0"/>
              </a:rPr>
              <a:t>.     При выходе не суетись и не </a:t>
            </a:r>
            <a:r>
              <a:rPr lang="ru-RU" dirty="0" smtClean="0">
                <a:latin typeface="Times New Roman" pitchFamily="18" charset="0"/>
                <a:cs typeface="Times New Roman" pitchFamily="18" charset="0"/>
              </a:rPr>
              <a:t>толкайся</a:t>
            </a:r>
          </a:p>
          <a:p>
            <a:pPr>
              <a:buNone/>
            </a:pPr>
            <a:r>
              <a:rPr lang="ru-RU" dirty="0" smtClean="0">
                <a:latin typeface="Times New Roman" pitchFamily="18" charset="0"/>
                <a:cs typeface="Times New Roman" pitchFamily="18" charset="0"/>
              </a:rPr>
              <a:t>2.     Подать руку тому, кто нуждается (девушке, старушке, маме, сестре)</a:t>
            </a:r>
            <a:endParaRPr lang="en-US" dirty="0">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ORTAD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8229600" cy="1124744"/>
          </a:xfrm>
        </p:spPr>
        <p:txBody>
          <a:bodyPr/>
          <a:lstStyle/>
          <a:p>
            <a:r>
              <a:rPr lang="ru-RU"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Необычные остановки</a:t>
            </a:r>
            <a:endParaRPr lang="ru-RU"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ckjn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nc2cg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54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06146171_NeobychnyeavtobusnyeostanovkiFoto1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38036361872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48057086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90341319000-Ikea-bus-sto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us_Stops_curitiba_brasil_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загруженное.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chool-Bus-PPT-Backgroun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340LlPOXFiAA6f9AAG7HRIVszs70.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fontScale="90000"/>
          </a:bodyPr>
          <a:lstStyle/>
          <a:p>
            <a:r>
              <a:rPr lang="ru-RU" b="1" dirty="0">
                <a:effectLst>
                  <a:outerShdw blurRad="38100" dist="38100" dir="2700000" algn="tl">
                    <a:srgbClr val="000000">
                      <a:alpha val="43137"/>
                    </a:srgbClr>
                  </a:outerShdw>
                </a:effectLst>
                <a:latin typeface="Times New Roman" pitchFamily="18" charset="0"/>
                <a:cs typeface="Times New Roman" pitchFamily="18" charset="0"/>
              </a:rPr>
              <a:t>Мотоциклы мотороллеры, мопеды, велосипеды</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76766_original.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rtleo.com-5259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TotalTime>
  <Words>476</Words>
  <Application>Microsoft Office PowerPoint</Application>
  <PresentationFormat>Экран (4:3)</PresentationFormat>
  <Paragraphs>53</Paragraphs>
  <Slides>64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64</vt:i4>
      </vt:variant>
    </vt:vector>
  </HeadingPairs>
  <TitlesOfParts>
    <vt:vector size="68" baseType="lpstr">
      <vt:lpstr>Arial</vt:lpstr>
      <vt:lpstr>Calibri</vt:lpstr>
      <vt:lpstr>Times New Roman</vt:lpstr>
      <vt:lpstr>Тема Office</vt:lpstr>
      <vt:lpstr>Презентация PowerPoint</vt:lpstr>
      <vt:lpstr>Виды транспортных средств</vt:lpstr>
      <vt:lpstr>Легковой транспорт:</vt:lpstr>
      <vt:lpstr>Грузовой транспорт  и спецмашины:</vt:lpstr>
      <vt:lpstr>Презентация PowerPoint</vt:lpstr>
      <vt:lpstr>Презентация PowerPoint</vt:lpstr>
      <vt:lpstr>Мотоциклы мотороллеры, мопеды, велосипеды</vt:lpstr>
      <vt:lpstr>Презентация PowerPoint</vt:lpstr>
      <vt:lpstr>Презентация PowerPoint</vt:lpstr>
      <vt:lpstr>Сельскохозяйственный транспорт</vt:lpstr>
      <vt:lpstr>Презентация PowerPoint</vt:lpstr>
      <vt:lpstr>Общественный транспорт:</vt:lpstr>
      <vt:lpstr>Презентация PowerPoint</vt:lpstr>
      <vt:lpstr>Презентация PowerPoint</vt:lpstr>
      <vt:lpstr>Презентация PowerPoint</vt:lpstr>
      <vt:lpstr>Презентация PowerPoint</vt:lpstr>
      <vt:lpstr>Маршрутное транспортное средство — это </vt:lpstr>
      <vt:lpstr>Презентация PowerPoint</vt:lpstr>
      <vt:lpstr>Презентация PowerPoint</vt:lpstr>
      <vt:lpstr>Четырёхсекционный светофор с сигналами бело-лунного цвета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Обязанности пассажиров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Викторина «Пассажир»</vt:lpstr>
      <vt:lpstr>Каковы общие обязанности пассажиров? </vt:lpstr>
      <vt:lpstr>Как называются места для ожидания транспорта и чем они обозначаются? </vt:lpstr>
      <vt:lpstr>Что запрещается делать пассажиру при движении транспортного средства? </vt:lpstr>
      <vt:lpstr>С какой стороны следует выходить из машины и почему? </vt:lpstr>
      <vt:lpstr>Почему запрещается цепляться за грузовые автомашины и прицепы? </vt:lpstr>
      <vt:lpstr>Разбор ситуаций</vt:lpstr>
      <vt:lpstr>Вопросы к ситуации:</vt:lpstr>
      <vt:lpstr>Разыгрывание ситуаций </vt:lpstr>
      <vt:lpstr>Презентация PowerPoint</vt:lpstr>
      <vt:lpstr>Презентация PowerPoint</vt:lpstr>
      <vt:lpstr>Презентация PowerPoint</vt:lpstr>
      <vt:lpstr>Необычные остановки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Annet</dc:creator>
  <cp:lastModifiedBy>Ксения Деряга</cp:lastModifiedBy>
  <cp:revision>31</cp:revision>
  <dcterms:created xsi:type="dcterms:W3CDTF">2016-03-24T00:10:39Z</dcterms:created>
  <dcterms:modified xsi:type="dcterms:W3CDTF">2016-03-31T10:16:44Z</dcterms:modified>
</cp:coreProperties>
</file>