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4" r:id="rId3"/>
  </p:sldMasterIdLst>
  <p:notesMasterIdLst>
    <p:notesMasterId r:id="rId18"/>
  </p:notesMasterIdLst>
  <p:sldIdLst>
    <p:sldId id="281" r:id="rId4"/>
    <p:sldId id="282" r:id="rId5"/>
    <p:sldId id="283" r:id="rId6"/>
    <p:sldId id="278" r:id="rId7"/>
    <p:sldId id="279" r:id="rId8"/>
    <p:sldId id="284" r:id="rId9"/>
    <p:sldId id="256" r:id="rId10"/>
    <p:sldId id="285" r:id="rId11"/>
    <p:sldId id="272" r:id="rId12"/>
    <p:sldId id="274" r:id="rId13"/>
    <p:sldId id="275" r:id="rId14"/>
    <p:sldId id="276" r:id="rId15"/>
    <p:sldId id="277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6291B-0921-4C35-B40C-DAE83014C26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5FF41-7ACA-4E9B-B359-B65BDD369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5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2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9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8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4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2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2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D28F-B3C0-4730-917B-5A7C77BDF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0673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9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2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6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1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8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D28F-B3C0-4730-917B-5A7C77BDF1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54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D18249-1458-4DFF-ACFE-07DBE474E7F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617907-DAD5-4D8E-9CE7-1C13F05C7A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FB0102-D0CC-46D4-A254-93D2C911C82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FD1471-52CA-4B6A-93AB-FF049473AF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3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Бинарный урок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 литературе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и геометрии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5596" y="3827535"/>
            <a:ext cx="6400800" cy="163630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Поэзия геометрии. Геометрия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поэзии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39952" y="5395075"/>
            <a:ext cx="5292080" cy="1636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/>
              <a:t>Сергеева Наталья Владимировна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1600" dirty="0" smtClean="0"/>
              <a:t>Учитель математики и информатики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1600" dirty="0" smtClean="0"/>
              <a:t>МАОУ СОШ № 68 с УИОП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1600" dirty="0" smtClean="0"/>
              <a:t>Первая квалификационная категория</a:t>
            </a:r>
            <a:endParaRPr lang="ru-RU" sz="1600" dirty="0"/>
          </a:p>
        </p:txBody>
      </p:sp>
      <p:pic>
        <p:nvPicPr>
          <p:cNvPr id="4" name="Picture 2" descr="https://q5d7i6n4.stackpathcdn.com/wp-content/uploads/2017/08/10-ways-tutoring-can-help-yo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384376" cy="19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792952" y="2552548"/>
            <a:ext cx="93610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 хочу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0183" y="3444613"/>
            <a:ext cx="901314" cy="2857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90769" y="3200517"/>
            <a:ext cx="1016194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56462" y="2856574"/>
            <a:ext cx="850501" cy="2995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52424" y="2577554"/>
            <a:ext cx="950103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27783" y="3434778"/>
            <a:ext cx="1080121" cy="2955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2680" y="3200517"/>
            <a:ext cx="778089" cy="2284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0876" y="2856575"/>
            <a:ext cx="936104" cy="2995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79324" y="2583282"/>
            <a:ext cx="76960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88743" y="2856574"/>
            <a:ext cx="860321" cy="305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2728" y="3212975"/>
            <a:ext cx="1055016" cy="2160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60604" y="3434778"/>
            <a:ext cx="967179" cy="2955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2728" y="2583282"/>
            <a:ext cx="95790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89061"/>
            <a:ext cx="1152128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12976"/>
            <a:ext cx="1080120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07347"/>
            <a:ext cx="1296144" cy="3109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1008112" cy="323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51519" y="2564904"/>
            <a:ext cx="4824537" cy="1918543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Никогда ни о чем не хочу говорить...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О поверь! — я устал, я совсем изнемог...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Был года палачом, — палачу не </a:t>
            </a:r>
            <a:r>
              <a:rPr lang="ru-RU" sz="2100" dirty="0">
                <a:solidFill>
                  <a:schemeClr val="tx1"/>
                </a:solidFill>
              </a:rPr>
              <a:t>парить</a:t>
            </a:r>
            <a:r>
              <a:rPr lang="ru-RU" dirty="0">
                <a:solidFill>
                  <a:schemeClr val="tx1"/>
                </a:solidFill>
              </a:rPr>
              <a:t>...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Точно зверь, заплутал меж поэм и тревог...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01497" y="1772816"/>
            <a:ext cx="72008" cy="26642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334344" y="620688"/>
            <a:ext cx="25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Симметрия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2564904"/>
            <a:ext cx="1152128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говорить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56760" y="2872536"/>
            <a:ext cx="128238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о, поверь!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93496" y="2597235"/>
            <a:ext cx="1135720" cy="3135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никогда!.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95801" y="3202128"/>
            <a:ext cx="126759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был года!..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3422" y="2910789"/>
            <a:ext cx="1198708" cy="302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r>
              <a:rPr lang="ru-RU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совсем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995801" y="3533656"/>
            <a:ext cx="138711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точно зверь!..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84194" y="3187530"/>
            <a:ext cx="105250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палачу!.,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82130" y="3225907"/>
            <a:ext cx="1111268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палачом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50195" y="2856575"/>
            <a:ext cx="100592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 устал,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46589" y="3533656"/>
            <a:ext cx="1146809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заплутал,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42392" y="3533656"/>
            <a:ext cx="93610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поэм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29825" y="3571526"/>
            <a:ext cx="1312567" cy="2430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Меж тревог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29826" y="2938663"/>
            <a:ext cx="1084019" cy="3032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Изнемог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729826" y="3187530"/>
            <a:ext cx="1270992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 парить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09116" y="2569332"/>
            <a:ext cx="1047644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ни о чем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460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55576" y="332656"/>
            <a:ext cx="7804150" cy="5918200"/>
          </a:xfrm>
        </p:spPr>
        <p:txBody>
          <a:bodyPr/>
          <a:lstStyle/>
          <a:p>
            <a:pPr marL="45720" indent="0" algn="ctr">
              <a:buNone/>
            </a:pPr>
            <a:endParaRPr lang="ru-RU" dirty="0">
              <a:solidFill>
                <a:srgbClr val="520A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996952"/>
            <a:ext cx="936104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603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07" y="2038634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989547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09" y="2982143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4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08" y="3933056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3454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05" y="394046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2652" y="404664"/>
            <a:ext cx="5067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Квадрат квадратов </a:t>
            </a:r>
          </a:p>
        </p:txBody>
      </p:sp>
    </p:spTree>
    <p:extLst>
      <p:ext uri="{BB962C8B-B14F-4D97-AF65-F5344CB8AC3E}">
        <p14:creationId xmlns:p14="http://schemas.microsoft.com/office/powerpoint/2010/main" val="38818787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ик\Downloads\df3cb0fc92b9b4e14a921d2d12e8bc5d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616624" cy="4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425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87624" y="836712"/>
            <a:ext cx="6877446" cy="1054447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520AB2"/>
                </a:solidFill>
                <a:latin typeface="Times New Roman"/>
                <a:ea typeface="Calibri"/>
              </a:rPr>
              <a:t>Может ли геометрия помочь постичь смысл литературного текста? </a:t>
            </a:r>
            <a:endParaRPr lang="ru-RU" dirty="0">
              <a:solidFill>
                <a:srgbClr val="520AB2"/>
              </a:solidFill>
            </a:endParaRPr>
          </a:p>
        </p:txBody>
      </p:sp>
      <p:pic>
        <p:nvPicPr>
          <p:cNvPr id="3074" name="Picture 2" descr="https://img3.stockfresh.com/files/t/tony4urban/m/94/2948557_stock-photo-geo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138174" cy="26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744416" cy="26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215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13364"/>
          <a:stretch/>
        </p:blipFill>
        <p:spPr bwMode="auto">
          <a:xfrm>
            <a:off x="2771800" y="1592438"/>
            <a:ext cx="3753540" cy="356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07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/>
          </p:nvPr>
        </p:nvSpPr>
        <p:spPr>
          <a:xfrm>
            <a:off x="755576" y="2780928"/>
            <a:ext cx="7804150" cy="2304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показать </a:t>
            </a:r>
            <a:r>
              <a:rPr lang="ru-RU" sz="3600" dirty="0"/>
              <a:t>тесную связь предметов гуманитарного и математического </a:t>
            </a:r>
            <a:r>
              <a:rPr lang="ru-RU" sz="3600" dirty="0" smtClean="0"/>
              <a:t>цикла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9552" y="1412776"/>
            <a:ext cx="7884368" cy="7921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i="1" dirty="0" smtClean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+mn-cs"/>
              </a:rPr>
              <a:t>Цель </a:t>
            </a:r>
            <a:r>
              <a:rPr lang="ru-RU" sz="3200" b="0" i="1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+mn-cs"/>
              </a:rPr>
              <a:t>урока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pinimg.com/originals/31/d8/a5/31d8a5348608fe94e0ce28c9a4e4b9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2718531" cy="18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549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99592" y="260648"/>
            <a:ext cx="7848872" cy="59182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Задачи </a:t>
            </a:r>
          </a:p>
          <a:p>
            <a:pPr marL="45720" indent="0" algn="ctr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+mj-lt"/>
                <a:ea typeface="Times New Roman"/>
              </a:rPr>
              <a:t>пробудить </a:t>
            </a:r>
            <a:r>
              <a:rPr lang="ru-RU" sz="2400" dirty="0">
                <a:latin typeface="+mj-lt"/>
                <a:ea typeface="Times New Roman"/>
              </a:rPr>
              <a:t>в учениках интерес к изучению </a:t>
            </a:r>
            <a:r>
              <a:rPr lang="ru-RU" sz="2400" dirty="0" smtClean="0">
                <a:latin typeface="+mj-lt"/>
                <a:ea typeface="Times New Roman"/>
              </a:rPr>
              <a:t>данных предметов</a:t>
            </a:r>
          </a:p>
          <a:p>
            <a:pPr marL="45720" indent="0">
              <a:buNone/>
            </a:pP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обобщить </a:t>
            </a:r>
            <a:r>
              <a:rPr lang="ru-RU" sz="2400" dirty="0">
                <a:latin typeface="+mj-lt"/>
              </a:rPr>
              <a:t>знания и умения по теме: </a:t>
            </a:r>
            <a:r>
              <a:rPr lang="ru-RU" sz="2400" dirty="0" smtClean="0">
                <a:latin typeface="+mj-lt"/>
              </a:rPr>
              <a:t>«Симметрия», </a:t>
            </a:r>
            <a:r>
              <a:rPr lang="ru-RU" sz="2400" dirty="0">
                <a:latin typeface="+mj-lt"/>
              </a:rPr>
              <a:t>«Виды </a:t>
            </a:r>
            <a:r>
              <a:rPr lang="ru-RU" sz="2400" dirty="0" smtClean="0">
                <a:latin typeface="+mj-lt"/>
              </a:rPr>
              <a:t>треугольников </a:t>
            </a:r>
            <a:r>
              <a:rPr lang="ru-RU" sz="2400" dirty="0">
                <a:latin typeface="+mj-lt"/>
              </a:rPr>
              <a:t>и их свойства</a:t>
            </a:r>
            <a:r>
              <a:rPr lang="ru-RU" sz="2400" dirty="0" smtClean="0">
                <a:latin typeface="+mj-lt"/>
              </a:rPr>
              <a:t>»</a:t>
            </a:r>
          </a:p>
          <a:p>
            <a:pPr marL="45720" indent="0">
              <a:buNone/>
            </a:pP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обобщить </a:t>
            </a:r>
            <a:r>
              <a:rPr lang="ru-RU" sz="2400" dirty="0">
                <a:latin typeface="+mj-lt"/>
              </a:rPr>
              <a:t>знания и умения </a:t>
            </a:r>
            <a:r>
              <a:rPr lang="ru-RU" sz="2400" dirty="0" smtClean="0">
                <a:latin typeface="+mj-lt"/>
              </a:rPr>
              <a:t>выделять главное в литературных произведениях, анализировать, </a:t>
            </a:r>
            <a:r>
              <a:rPr lang="ru-RU" sz="2400" dirty="0"/>
              <a:t>самостоятельно систематизировать имеющиеся </a:t>
            </a:r>
            <a:r>
              <a:rPr lang="ru-RU" sz="2400" dirty="0" smtClean="0"/>
              <a:t>знания </a:t>
            </a:r>
            <a:r>
              <a:rPr lang="ru-RU" sz="2400" dirty="0"/>
              <a:t>и нетрадиционно подходить к решению различных </a:t>
            </a:r>
            <a:r>
              <a:rPr lang="ru-RU" sz="2400" dirty="0" smtClean="0"/>
              <a:t>проблем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1742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6512511" cy="1143000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4065632"/>
          </a:xfrm>
        </p:spPr>
        <p:txBody>
          <a:bodyPr>
            <a:noAutofit/>
          </a:bodyPr>
          <a:lstStyle/>
          <a:p>
            <a:r>
              <a:rPr lang="ru-RU" sz="1800" dirty="0"/>
              <a:t>1.	Один острый угол прямоугольного треугольника равен 34°, чему равен второй острый угол?   </a:t>
            </a:r>
          </a:p>
          <a:p>
            <a:r>
              <a:rPr lang="ru-RU" sz="1800" dirty="0"/>
              <a:t>2.	Один из смежных углов равен 37°, чему равен другой смежный угол? </a:t>
            </a:r>
          </a:p>
          <a:p>
            <a:r>
              <a:rPr lang="ru-RU" sz="1800" dirty="0"/>
              <a:t>3.	Длина прямоугольника 13 см, а ширина 31см, чему равен периметр прямоугольника?  </a:t>
            </a:r>
          </a:p>
          <a:p>
            <a:r>
              <a:rPr lang="ru-RU" sz="1800" dirty="0"/>
              <a:t>4.	Один из углов треугольника равен 72°, второй 18°, найти чему равен третий угол ?   </a:t>
            </a:r>
          </a:p>
          <a:p>
            <a:r>
              <a:rPr lang="ru-RU" sz="1800" dirty="0"/>
              <a:t>5.	Один из вертикальных углов равен 42°, чему равен другой?  </a:t>
            </a:r>
          </a:p>
          <a:p>
            <a:r>
              <a:rPr lang="ru-RU" sz="1800" dirty="0"/>
              <a:t>6.	Развёрнутый угол разбит лучом на две части, один из углов равен 9 градусов.  Найдите величину второго  угла.  </a:t>
            </a:r>
          </a:p>
          <a:p>
            <a:r>
              <a:rPr lang="ru-RU" sz="1800" dirty="0"/>
              <a:t>7.	Угол при основании равнобедренного треугольника равен 13°, чему равен угол, лежащий напротив основания?  </a:t>
            </a:r>
          </a:p>
          <a:p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29989"/>
              </p:ext>
            </p:extLst>
          </p:nvPr>
        </p:nvGraphicFramePr>
        <p:xfrm>
          <a:off x="1043604" y="5373216"/>
          <a:ext cx="727281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ии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tochkagif.ru/_ph/80/2/8398958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2132856"/>
            <a:ext cx="1594842" cy="21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0" y="764704"/>
            <a:ext cx="8712967" cy="1726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Тема урока: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Поэзия геометрии. Геометрия поэзии.»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2843808" y="2780928"/>
            <a:ext cx="3321727" cy="31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2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0012" y="260648"/>
            <a:ext cx="4572000" cy="72418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Квадрат</a:t>
            </a:r>
            <a:r>
              <a:rPr lang="ru-RU" b="1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квадратов 	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Игорь</a:t>
            </a:r>
            <a:r>
              <a:rPr lang="ru-RU" sz="1600" dirty="0" smtClean="0">
                <a:latin typeface="Script MT Bold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Северянин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Никогда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хочу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говорить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устал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совсем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изнемог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Был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палачом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,-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Точно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заплутал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меж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поэм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тревог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Calibri"/>
                <a:ea typeface="Times New Roman"/>
                <a:cs typeface="Arial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никогда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говорить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хочу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устал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Изнемог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совсем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Палачом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был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,-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Заплутал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точно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меж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тревог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поэм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Calibri"/>
                <a:ea typeface="Times New Roman"/>
                <a:cs typeface="Arial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хочу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говорить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никогда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совсем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изнемог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устал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!..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был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палачом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Меж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поэм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тревог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точно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заплутал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Calibri"/>
                <a:ea typeface="Times New Roman"/>
                <a:cs typeface="Arial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Говорить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хочу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никогда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Изнемог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совсем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устал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парить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палачу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!..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палачом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был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Меж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тревог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поэм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заплутал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точно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зверь</a:t>
            </a:r>
            <a:r>
              <a:rPr lang="ru-RU" dirty="0">
                <a:solidFill>
                  <a:srgbClr val="333333"/>
                </a:solidFill>
                <a:latin typeface="Script MT Bold"/>
                <a:ea typeface="Times New Roman"/>
                <a:cs typeface="Arial"/>
              </a:rPr>
              <a:t>!..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43000" algn="l"/>
              </a:tabLst>
            </a:pPr>
            <a:r>
              <a:rPr lang="ru-RU" dirty="0">
                <a:latin typeface="Script MT Bold"/>
                <a:ea typeface="Calibri"/>
                <a:cs typeface="Times New Roman"/>
              </a:rPr>
              <a:t>                       </a:t>
            </a:r>
            <a:r>
              <a:rPr lang="ru-RU" dirty="0">
                <a:latin typeface="Calibri"/>
                <a:ea typeface="Calibri"/>
                <a:cs typeface="Times New Roman"/>
              </a:rPr>
              <a:t>                 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43000" algn="l"/>
              </a:tabLst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00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556792"/>
            <a:ext cx="4896544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Симметрия</a:t>
            </a:r>
            <a:endParaRPr lang="ru-RU" dirty="0"/>
          </a:p>
        </p:txBody>
      </p:sp>
      <p:pic>
        <p:nvPicPr>
          <p:cNvPr id="6146" name="Picture 2" descr="https://lh3.googleusercontent.com/3JMR3x-SxFeIhSpVWO26ajYqN1zFlrqqTdjTfuKTlP7KHkLE3T_RZYDnCgRp9Fn9-KY=w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/>
          </p:cNvPicPr>
          <p:nvPr>
            <p:ph/>
          </p:nvPr>
        </p:nvPicPr>
        <p:blipFill rotWithShape="1">
          <a:blip r:embed="rId2"/>
          <a:srcRect l="26608" t="25277" r="10033" b="10200"/>
          <a:stretch/>
        </p:blipFill>
        <p:spPr bwMode="auto">
          <a:xfrm>
            <a:off x="323528" y="404663"/>
            <a:ext cx="4176464" cy="2737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5125" t="25721" r="10150" b="8832"/>
          <a:stretch/>
        </p:blipFill>
        <p:spPr bwMode="auto">
          <a:xfrm>
            <a:off x="4716016" y="404664"/>
            <a:ext cx="3920614" cy="2737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4126" t="24613" r="10316" b="9497"/>
          <a:stretch/>
        </p:blipFill>
        <p:spPr bwMode="auto">
          <a:xfrm>
            <a:off x="2195737" y="3429000"/>
            <a:ext cx="4480586" cy="3259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1704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326870" y="1460557"/>
            <a:ext cx="115212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1053276"/>
            <a:ext cx="115212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2433" y="650501"/>
            <a:ext cx="115212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58001" y="218453"/>
            <a:ext cx="115212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75644" y="1446411"/>
            <a:ext cx="1188444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1065735"/>
            <a:ext cx="1152128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633687"/>
            <a:ext cx="1152128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6372" y="218453"/>
            <a:ext cx="913620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70063"/>
            <a:ext cx="1152128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86643" y="1002111"/>
            <a:ext cx="1152128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0307" y="1434159"/>
            <a:ext cx="1152128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34243" y="201639"/>
            <a:ext cx="1152128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13249" y="633687"/>
            <a:ext cx="1152128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4515" y="1065735"/>
            <a:ext cx="1152128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41204" y="1340768"/>
            <a:ext cx="1546620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2115" y="188640"/>
            <a:ext cx="1152128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50938" y="214313"/>
            <a:ext cx="6157366" cy="191854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Никогда ни о чем не хочу говорить...</a:t>
            </a:r>
          </a:p>
          <a:p>
            <a:r>
              <a:rPr lang="ru-RU" dirty="0">
                <a:solidFill>
                  <a:schemeClr val="tx1"/>
                </a:solidFill>
              </a:rPr>
              <a:t>О поверь! — я устал, я совсем изнемог...</a:t>
            </a:r>
          </a:p>
          <a:p>
            <a:r>
              <a:rPr lang="ru-RU" dirty="0">
                <a:solidFill>
                  <a:schemeClr val="tx1"/>
                </a:solidFill>
              </a:rPr>
              <a:t>Был года палачом, — палачу не парить...</a:t>
            </a:r>
          </a:p>
          <a:p>
            <a:r>
              <a:rPr lang="ru-RU" dirty="0">
                <a:solidFill>
                  <a:schemeClr val="tx1"/>
                </a:solidFill>
              </a:rPr>
              <a:t>Точно зверь, заплутал меж поэм и тревог.</a:t>
            </a:r>
            <a:r>
              <a:rPr lang="ru-RU" dirty="0"/>
              <a:t>..</a:t>
            </a:r>
          </a:p>
          <a:p>
            <a:endParaRPr lang="ru-RU" dirty="0"/>
          </a:p>
        </p:txBody>
      </p:sp>
      <p:pic>
        <p:nvPicPr>
          <p:cNvPr id="7172" name="Picture 4" descr="http://mbouschool9.do.am/2017/depositphotos_4724403-Letter-written-by-Fea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88" y="3789040"/>
            <a:ext cx="3956147" cy="26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568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20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2" grpId="0" animBg="1"/>
      <p:bldP spid="8" grpId="0" animBg="1"/>
      <p:bldP spid="5" grpId="0" animBg="1"/>
      <p:bldP spid="6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464</TotalTime>
  <Words>234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Воздушный поток</vt:lpstr>
      <vt:lpstr>1_Воздушный поток</vt:lpstr>
      <vt:lpstr>2_Воздушный поток</vt:lpstr>
      <vt:lpstr>Бинарный урок  по литературе и геометрии </vt:lpstr>
      <vt:lpstr>Цель урока</vt:lpstr>
      <vt:lpstr>Презентация PowerPoint</vt:lpstr>
      <vt:lpstr>Презентация PowerPoint</vt:lpstr>
      <vt:lpstr>Тема урока:  «Поэзия геометрии. Геометрия поэзии.» </vt:lpstr>
      <vt:lpstr>Презентация PowerPoint</vt:lpstr>
      <vt:lpstr>Симметрия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</dc:title>
  <dc:creator>Ученик</dc:creator>
  <cp:lastModifiedBy>Natalya V. Sergeeva</cp:lastModifiedBy>
  <cp:revision>28</cp:revision>
  <dcterms:created xsi:type="dcterms:W3CDTF">2017-12-12T05:56:16Z</dcterms:created>
  <dcterms:modified xsi:type="dcterms:W3CDTF">2019-11-27T05:21:35Z</dcterms:modified>
</cp:coreProperties>
</file>