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764" r:id="rId3"/>
  </p:sldMasterIdLst>
  <p:notesMasterIdLst>
    <p:notesMasterId r:id="rId18"/>
  </p:notesMasterIdLst>
  <p:sldIdLst>
    <p:sldId id="281" r:id="rId4"/>
    <p:sldId id="282" r:id="rId5"/>
    <p:sldId id="283" r:id="rId6"/>
    <p:sldId id="278" r:id="rId7"/>
    <p:sldId id="279" r:id="rId8"/>
    <p:sldId id="284" r:id="rId9"/>
    <p:sldId id="256" r:id="rId10"/>
    <p:sldId id="285" r:id="rId11"/>
    <p:sldId id="272" r:id="rId12"/>
    <p:sldId id="274" r:id="rId13"/>
    <p:sldId id="275" r:id="rId14"/>
    <p:sldId id="276" r:id="rId15"/>
    <p:sldId id="277" r:id="rId16"/>
    <p:sldId id="28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0A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62" autoAdjust="0"/>
  </p:normalViewPr>
  <p:slideViewPr>
    <p:cSldViewPr>
      <p:cViewPr varScale="1">
        <p:scale>
          <a:sx n="70" d="100"/>
          <a:sy n="70" d="100"/>
        </p:scale>
        <p:origin x="-51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36291B-0921-4C35-B40C-DAE83014C26F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D5FF41-7ACA-4E9B-B359-B65BDD369E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859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18249-1458-4DFF-ACFE-07DBE474E7FF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7907-DAD5-4D8E-9CE7-1C13F05C7A3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18249-1458-4DFF-ACFE-07DBE474E7FF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7907-DAD5-4D8E-9CE7-1C13F05C7A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18249-1458-4DFF-ACFE-07DBE474E7FF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7907-DAD5-4D8E-9CE7-1C13F05C7A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0102-D0CC-46D4-A254-93D2C911C821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27.11.2019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D1471-52CA-4B6A-93AB-FF049473AFCA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3342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0102-D0CC-46D4-A254-93D2C911C821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27.11.2019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D1471-52CA-4B6A-93AB-FF049473AFCA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126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0102-D0CC-46D4-A254-93D2C911C821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27.11.2019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D1471-52CA-4B6A-93AB-FF049473AFCA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094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0102-D0CC-46D4-A254-93D2C911C821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27.11.2019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D1471-52CA-4B6A-93AB-FF049473AFCA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8880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0102-D0CC-46D4-A254-93D2C911C821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27.11.2019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D1471-52CA-4B6A-93AB-FF049473AFCA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489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0102-D0CC-46D4-A254-93D2C911C821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27.11.2019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D1471-52CA-4B6A-93AB-FF049473AFCA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1460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0102-D0CC-46D4-A254-93D2C911C821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27.11.2019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D1471-52CA-4B6A-93AB-FF049473AFCA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4570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0102-D0CC-46D4-A254-93D2C911C821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27.11.2019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D1471-52CA-4B6A-93AB-FF049473AFCA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7201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18249-1458-4DFF-ACFE-07DBE474E7FF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7907-DAD5-4D8E-9CE7-1C13F05C7A3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0102-D0CC-46D4-A254-93D2C911C821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27.11.2019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D1471-52CA-4B6A-93AB-FF049473AFCA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5921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0102-D0CC-46D4-A254-93D2C911C821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27.11.2019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D1471-52CA-4B6A-93AB-FF049473AFCA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1028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0102-D0CC-46D4-A254-93D2C911C821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27.11.2019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D1471-52CA-4B6A-93AB-FF049473AFCA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6689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1150938" y="214313"/>
            <a:ext cx="7804150" cy="591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FD28F-B3C0-4730-917B-5A7C77BDF1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350673"/>
      </p:ext>
    </p:extLst>
  </p:cSld>
  <p:clrMapOvr>
    <a:masterClrMapping/>
  </p:clrMapOvr>
  <p:transition spd="med">
    <p:wipe dir="r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0102-D0CC-46D4-A254-93D2C911C821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27.11.2019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D1471-52CA-4B6A-93AB-FF049473AFCA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3695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0102-D0CC-46D4-A254-93D2C911C821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27.11.2019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D1471-52CA-4B6A-93AB-FF049473AFCA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0365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0102-D0CC-46D4-A254-93D2C911C821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27.11.2019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D1471-52CA-4B6A-93AB-FF049473AFCA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223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0102-D0CC-46D4-A254-93D2C911C821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27.11.2019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D1471-52CA-4B6A-93AB-FF049473AFCA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169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0102-D0CC-46D4-A254-93D2C911C821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27.11.2019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D1471-52CA-4B6A-93AB-FF049473AFCA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0763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0102-D0CC-46D4-A254-93D2C911C821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27.11.2019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D1471-52CA-4B6A-93AB-FF049473AFCA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717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18249-1458-4DFF-ACFE-07DBE474E7FF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7907-DAD5-4D8E-9CE7-1C13F05C7A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0102-D0CC-46D4-A254-93D2C911C821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27.11.2019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D1471-52CA-4B6A-93AB-FF049473AFCA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02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0102-D0CC-46D4-A254-93D2C911C821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27.11.2019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D1471-52CA-4B6A-93AB-FF049473AFCA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2845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0102-D0CC-46D4-A254-93D2C911C821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27.11.2019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D1471-52CA-4B6A-93AB-FF049473AFCA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861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0102-D0CC-46D4-A254-93D2C911C821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27.11.2019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D1471-52CA-4B6A-93AB-FF049473AFCA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8581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0102-D0CC-46D4-A254-93D2C911C821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27.11.2019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D1471-52CA-4B6A-93AB-FF049473AFCA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6789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1150938" y="214313"/>
            <a:ext cx="7804150" cy="591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FD28F-B3C0-4730-917B-5A7C77BDF194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3548"/>
      </p:ext>
    </p:extLst>
  </p:cSld>
  <p:clrMapOvr>
    <a:masterClrMapping/>
  </p:clrMapOvr>
  <p:transition spd="med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18249-1458-4DFF-ACFE-07DBE474E7FF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7907-DAD5-4D8E-9CE7-1C13F05C7A3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18249-1458-4DFF-ACFE-07DBE474E7FF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7907-DAD5-4D8E-9CE7-1C13F05C7A3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18249-1458-4DFF-ACFE-07DBE474E7FF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7907-DAD5-4D8E-9CE7-1C13F05C7A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18249-1458-4DFF-ACFE-07DBE474E7FF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7907-DAD5-4D8E-9CE7-1C13F05C7A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18249-1458-4DFF-ACFE-07DBE474E7FF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7907-DAD5-4D8E-9CE7-1C13F05C7A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18249-1458-4DFF-ACFE-07DBE474E7FF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7907-DAD5-4D8E-9CE7-1C13F05C7A3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FD18249-1458-4DFF-ACFE-07DBE474E7FF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B617907-DAD5-4D8E-9CE7-1C13F05C7A3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DFB0102-D0CC-46D4-A254-93D2C911C821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27.11.2019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CFD1471-52CA-4B6A-93AB-FF049473AFCA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04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763" r:id="rId12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DFB0102-D0CC-46D4-A254-93D2C911C821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27.11.2019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CFD1471-52CA-4B6A-93AB-FF049473AFCA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333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80920" cy="108012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/>
              </a:rPr>
              <a:t>Бинарный урок </a:t>
            </a:r>
            <a:b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/>
              </a:rPr>
            </a:b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/>
              </a:rPr>
              <a:t>по литературе 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effectLst/>
              </a:rPr>
              <a:t>и геометрии</a:t>
            </a:r>
            <a:br>
              <a:rPr lang="ru-RU" sz="3200" dirty="0">
                <a:solidFill>
                  <a:schemeClr val="accent1">
                    <a:lumMod val="75000"/>
                  </a:schemeClr>
                </a:solidFill>
                <a:effectLst/>
              </a:rPr>
            </a:b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335596" y="3827535"/>
            <a:ext cx="6400800" cy="163630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Поэзия геометрии. Геометрия 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поэзии</a:t>
            </a:r>
            <a:endParaRPr lang="ru-RU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139952" y="5395075"/>
            <a:ext cx="5292080" cy="16363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Font typeface="Georgia" pitchFamily="18" charset="0"/>
              <a:buNone/>
            </a:pPr>
            <a:r>
              <a:rPr lang="ru-RU" dirty="0" smtClean="0"/>
              <a:t>Сергеева Наталья Владимировна</a:t>
            </a:r>
          </a:p>
          <a:p>
            <a:pPr marL="45720" indent="0" algn="ctr">
              <a:buFont typeface="Georgia" pitchFamily="18" charset="0"/>
              <a:buNone/>
            </a:pPr>
            <a:r>
              <a:rPr lang="ru-RU" sz="1600" dirty="0" smtClean="0"/>
              <a:t>Учитель математики и информатики</a:t>
            </a:r>
          </a:p>
          <a:p>
            <a:pPr marL="45720" indent="0" algn="ctr">
              <a:buFont typeface="Georgia" pitchFamily="18" charset="0"/>
              <a:buNone/>
            </a:pPr>
            <a:r>
              <a:rPr lang="ru-RU" sz="1600" dirty="0" smtClean="0"/>
              <a:t>МАОУ СОШ № 68 с УИОП</a:t>
            </a:r>
          </a:p>
          <a:p>
            <a:pPr marL="45720" indent="0" algn="ctr">
              <a:buFont typeface="Georgia" pitchFamily="18" charset="0"/>
              <a:buNone/>
            </a:pPr>
            <a:r>
              <a:rPr lang="ru-RU" sz="1600" dirty="0" smtClean="0"/>
              <a:t>Первая квалификационная категория</a:t>
            </a:r>
            <a:endParaRPr lang="ru-RU" sz="1600" dirty="0"/>
          </a:p>
        </p:txBody>
      </p:sp>
      <p:pic>
        <p:nvPicPr>
          <p:cNvPr id="4" name="Picture 2" descr="https://q5d7i6n4.stackpathcdn.com/wp-content/uploads/2017/08/10-ways-tutoring-can-help-you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700808"/>
            <a:ext cx="3384376" cy="1957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9118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5792952" y="2552548"/>
            <a:ext cx="936104" cy="36933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не хочу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700183" y="3444613"/>
            <a:ext cx="901314" cy="28576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290769" y="3200517"/>
            <a:ext cx="1016194" cy="216024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456462" y="2856574"/>
            <a:ext cx="850501" cy="29951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2952424" y="2577554"/>
            <a:ext cx="950103" cy="216024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627783" y="3434778"/>
            <a:ext cx="1080121" cy="29559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512680" y="3200517"/>
            <a:ext cx="778089" cy="22848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480876" y="2856575"/>
            <a:ext cx="936104" cy="29951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179324" y="2583282"/>
            <a:ext cx="769604" cy="21602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588743" y="2856574"/>
            <a:ext cx="860321" cy="30577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212728" y="3212975"/>
            <a:ext cx="1055016" cy="21602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660604" y="3434778"/>
            <a:ext cx="967179" cy="29559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212728" y="2583282"/>
            <a:ext cx="957904" cy="21602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889061"/>
            <a:ext cx="1152128" cy="216024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3212976"/>
            <a:ext cx="1080120" cy="216024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3407347"/>
            <a:ext cx="1296144" cy="310975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2564904"/>
            <a:ext cx="1008112" cy="323563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251519" y="2564904"/>
            <a:ext cx="4824537" cy="1918543"/>
          </a:xfrm>
        </p:spPr>
        <p:txBody>
          <a:bodyPr>
            <a:normAutofit fontScale="77500" lnSpcReduction="20000"/>
          </a:bodyPr>
          <a:lstStyle/>
          <a:p>
            <a:pPr marL="45720" indent="0">
              <a:buNone/>
            </a:pPr>
            <a:r>
              <a:rPr lang="ru-RU" dirty="0">
                <a:solidFill>
                  <a:schemeClr val="tx1"/>
                </a:solidFill>
              </a:rPr>
              <a:t>Никогда ни о чем не хочу говорить...</a:t>
            </a:r>
          </a:p>
          <a:p>
            <a:pPr marL="45720" indent="0">
              <a:buNone/>
            </a:pPr>
            <a:r>
              <a:rPr lang="ru-RU" dirty="0">
                <a:solidFill>
                  <a:schemeClr val="tx1"/>
                </a:solidFill>
              </a:rPr>
              <a:t>О поверь! — я устал, я совсем изнемог...</a:t>
            </a:r>
          </a:p>
          <a:p>
            <a:pPr marL="45720" indent="0">
              <a:buNone/>
            </a:pPr>
            <a:r>
              <a:rPr lang="ru-RU" dirty="0">
                <a:solidFill>
                  <a:schemeClr val="tx1"/>
                </a:solidFill>
              </a:rPr>
              <a:t>Был года палачом, — палачу не </a:t>
            </a:r>
            <a:r>
              <a:rPr lang="ru-RU" sz="2100" dirty="0">
                <a:solidFill>
                  <a:schemeClr val="tx1"/>
                </a:solidFill>
              </a:rPr>
              <a:t>парить</a:t>
            </a:r>
            <a:r>
              <a:rPr lang="ru-RU" dirty="0">
                <a:solidFill>
                  <a:schemeClr val="tx1"/>
                </a:solidFill>
              </a:rPr>
              <a:t>...</a:t>
            </a:r>
          </a:p>
          <a:p>
            <a:pPr marL="45720" indent="0">
              <a:buNone/>
            </a:pPr>
            <a:r>
              <a:rPr lang="ru-RU" dirty="0">
                <a:solidFill>
                  <a:schemeClr val="tx1"/>
                </a:solidFill>
              </a:rPr>
              <a:t>Точно зверь, заплутал меж поэм и тревог...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4601497" y="1772816"/>
            <a:ext cx="72008" cy="2664296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3334344" y="620688"/>
            <a:ext cx="2533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7030A0"/>
                </a:solidFill>
              </a:rPr>
              <a:t>Симметрия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716016" y="2564904"/>
            <a:ext cx="1152128" cy="338554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ru-RU" sz="1600" dirty="0" smtClean="0"/>
              <a:t>говорить</a:t>
            </a:r>
            <a:endParaRPr lang="ru-RU" sz="16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7756760" y="2872536"/>
            <a:ext cx="1282384" cy="3693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о, поверь!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7693496" y="2597235"/>
            <a:ext cx="1135720" cy="31352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никогда!.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7995801" y="3202128"/>
            <a:ext cx="1267597" cy="3693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был года!..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5783422" y="2910789"/>
            <a:ext cx="1198708" cy="30218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я</a:t>
            </a:r>
            <a:r>
              <a:rPr lang="ru-RU" dirty="0" smtClean="0"/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совсем</a:t>
            </a:r>
            <a:r>
              <a:rPr lang="ru-RU" dirty="0" smtClean="0">
                <a:solidFill>
                  <a:schemeClr val="tx1"/>
                </a:solidFill>
              </a:rPr>
              <a:t>,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7995801" y="3533656"/>
            <a:ext cx="1387118" cy="3693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точно зверь!..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5984194" y="3187530"/>
            <a:ext cx="1052500" cy="36933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палачу!.,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982130" y="3225907"/>
            <a:ext cx="1111268" cy="3693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палачом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850195" y="2856575"/>
            <a:ext cx="1005920" cy="3693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я устал,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6946589" y="3533656"/>
            <a:ext cx="1146809" cy="3693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заплутал,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6042392" y="3533656"/>
            <a:ext cx="936104" cy="36933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и поэм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4729825" y="3571526"/>
            <a:ext cx="1312567" cy="24308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Меж тревог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4729826" y="2938663"/>
            <a:ext cx="1084019" cy="30320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Изнемог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4729826" y="3187530"/>
            <a:ext cx="1270992" cy="36933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Не парить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6709116" y="2569332"/>
            <a:ext cx="1047644" cy="3693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ни о чем 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046032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4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0" grpId="0" animBg="1"/>
      <p:bldP spid="42" grpId="0" animBg="1"/>
      <p:bldP spid="43" grpId="0" animBg="1"/>
      <p:bldP spid="44" grpId="0" animBg="1"/>
      <p:bldP spid="3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755576" y="332656"/>
            <a:ext cx="7804150" cy="5918200"/>
          </a:xfrm>
        </p:spPr>
        <p:txBody>
          <a:bodyPr/>
          <a:lstStyle/>
          <a:p>
            <a:pPr marL="45720" indent="0" algn="ctr">
              <a:buNone/>
            </a:pPr>
            <a:endParaRPr lang="ru-RU" dirty="0">
              <a:solidFill>
                <a:srgbClr val="520AB2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99792" y="2996952"/>
            <a:ext cx="936104" cy="93610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046039"/>
            <a:ext cx="950913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807" y="2038634"/>
            <a:ext cx="950913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5" y="2989547"/>
            <a:ext cx="950913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809" y="2982143"/>
            <a:ext cx="950913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933054"/>
            <a:ext cx="950913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808" y="3933056"/>
            <a:ext cx="950913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043454"/>
            <a:ext cx="950913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0705" y="3940460"/>
            <a:ext cx="950913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02652" y="404664"/>
            <a:ext cx="506741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Квадрат квадратов </a:t>
            </a:r>
          </a:p>
        </p:txBody>
      </p:sp>
    </p:spTree>
    <p:extLst>
      <p:ext uri="{BB962C8B-B14F-4D97-AF65-F5344CB8AC3E}">
        <p14:creationId xmlns:p14="http://schemas.microsoft.com/office/powerpoint/2010/main" val="3881878720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Ученик\Downloads\df3cb0fc92b9b4e14a921d2d12e8bc5d.jpg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124744"/>
            <a:ext cx="5616624" cy="4541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614257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1187624" y="836712"/>
            <a:ext cx="6877446" cy="1054447"/>
          </a:xfrm>
        </p:spPr>
        <p:txBody>
          <a:bodyPr/>
          <a:lstStyle/>
          <a:p>
            <a:pPr marL="45720" indent="0">
              <a:buNone/>
            </a:pPr>
            <a:r>
              <a:rPr lang="ru-RU" sz="2400" b="1" dirty="0">
                <a:solidFill>
                  <a:srgbClr val="520AB2"/>
                </a:solidFill>
                <a:latin typeface="Times New Roman"/>
                <a:ea typeface="Calibri"/>
              </a:rPr>
              <a:t>Может ли геометрия помочь постичь смысл литературного текста? </a:t>
            </a:r>
            <a:endParaRPr lang="ru-RU" dirty="0">
              <a:solidFill>
                <a:srgbClr val="520AB2"/>
              </a:solidFill>
            </a:endParaRPr>
          </a:p>
        </p:txBody>
      </p:sp>
      <p:pic>
        <p:nvPicPr>
          <p:cNvPr id="3074" name="Picture 2" descr="https://img3.stockfresh.com/files/t/tony4urban/m/94/2948557_stock-photo-geometr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276872"/>
            <a:ext cx="3138174" cy="2630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76872"/>
            <a:ext cx="3744416" cy="2630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1421529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4" r="13364"/>
          <a:stretch/>
        </p:blipFill>
        <p:spPr bwMode="auto">
          <a:xfrm>
            <a:off x="2771800" y="1592438"/>
            <a:ext cx="3753540" cy="3564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4507540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/>
          </p:nvPr>
        </p:nvSpPr>
        <p:spPr>
          <a:xfrm>
            <a:off x="755576" y="2780928"/>
            <a:ext cx="7804150" cy="2304256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3600" dirty="0" smtClean="0"/>
              <a:t>показать </a:t>
            </a:r>
            <a:r>
              <a:rPr lang="ru-RU" sz="3600" dirty="0"/>
              <a:t>тесную связь предметов гуманитарного и математического </a:t>
            </a:r>
            <a:r>
              <a:rPr lang="ru-RU" sz="3600" dirty="0" smtClean="0"/>
              <a:t>цикла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>
          <a:xfrm>
            <a:off x="539552" y="1412776"/>
            <a:ext cx="7884368" cy="792163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b="0" i="1" dirty="0" smtClean="0">
                <a:solidFill>
                  <a:schemeClr val="accent1">
                    <a:lumMod val="75000"/>
                  </a:schemeClr>
                </a:solidFill>
                <a:effectLst/>
                <a:ea typeface="+mn-ea"/>
                <a:cs typeface="+mn-cs"/>
              </a:rPr>
              <a:t>Цель </a:t>
            </a:r>
            <a:r>
              <a:rPr lang="ru-RU" sz="3200" b="0" i="1" dirty="0">
                <a:solidFill>
                  <a:schemeClr val="accent1">
                    <a:lumMod val="75000"/>
                  </a:schemeClr>
                </a:solidFill>
                <a:effectLst/>
                <a:ea typeface="+mn-ea"/>
                <a:cs typeface="+mn-cs"/>
              </a:rPr>
              <a:t>урока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050" name="Picture 2" descr="https://i.pinimg.com/originals/31/d8/a5/31d8a5348608fe94e0ce28c9a4e4b9d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653136"/>
            <a:ext cx="2718531" cy="1809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7954986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99592" y="260648"/>
            <a:ext cx="7848872" cy="5918200"/>
          </a:xfrm>
        </p:spPr>
        <p:txBody>
          <a:bodyPr>
            <a:normAutofit lnSpcReduction="10000"/>
          </a:bodyPr>
          <a:lstStyle/>
          <a:p>
            <a:pPr marL="45720" indent="0" algn="ctr">
              <a:buNone/>
            </a:pPr>
            <a:r>
              <a:rPr lang="ru-RU" sz="4800" b="1" i="1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Задачи </a:t>
            </a:r>
          </a:p>
          <a:p>
            <a:pPr marL="45720" indent="0" algn="ctr">
              <a:buNone/>
            </a:pPr>
            <a:endParaRPr lang="ru-RU" sz="2400" b="1" i="1" dirty="0" smtClean="0">
              <a:solidFill>
                <a:schemeClr val="accent1">
                  <a:lumMod val="75000"/>
                </a:schemeClr>
              </a:solidFill>
              <a:latin typeface="Times New Roman"/>
              <a:ea typeface="Times New Roman"/>
            </a:endParaRPr>
          </a:p>
          <a:p>
            <a:r>
              <a:rPr lang="ru-RU" sz="2400" dirty="0" smtClean="0">
                <a:latin typeface="+mj-lt"/>
                <a:ea typeface="Times New Roman"/>
              </a:rPr>
              <a:t>пробудить </a:t>
            </a:r>
            <a:r>
              <a:rPr lang="ru-RU" sz="2400" dirty="0">
                <a:latin typeface="+mj-lt"/>
                <a:ea typeface="Times New Roman"/>
              </a:rPr>
              <a:t>в учениках интерес к изучению </a:t>
            </a:r>
            <a:r>
              <a:rPr lang="ru-RU" sz="2400" dirty="0" smtClean="0">
                <a:latin typeface="+mj-lt"/>
                <a:ea typeface="Times New Roman"/>
              </a:rPr>
              <a:t>данных предметов</a:t>
            </a:r>
          </a:p>
          <a:p>
            <a:pPr marL="45720" indent="0">
              <a:buNone/>
            </a:pPr>
            <a:endParaRPr lang="ru-RU" sz="2400" dirty="0" smtClean="0">
              <a:latin typeface="+mj-lt"/>
            </a:endParaRPr>
          </a:p>
          <a:p>
            <a:r>
              <a:rPr lang="ru-RU" sz="2400" dirty="0" smtClean="0">
                <a:latin typeface="+mj-lt"/>
              </a:rPr>
              <a:t>обобщить </a:t>
            </a:r>
            <a:r>
              <a:rPr lang="ru-RU" sz="2400" dirty="0">
                <a:latin typeface="+mj-lt"/>
              </a:rPr>
              <a:t>знания и умения по теме: </a:t>
            </a:r>
            <a:r>
              <a:rPr lang="ru-RU" sz="2400" dirty="0" smtClean="0">
                <a:latin typeface="+mj-lt"/>
              </a:rPr>
              <a:t>«Симметрия», </a:t>
            </a:r>
            <a:r>
              <a:rPr lang="ru-RU" sz="2400" dirty="0">
                <a:latin typeface="+mj-lt"/>
              </a:rPr>
              <a:t>«Виды </a:t>
            </a:r>
            <a:r>
              <a:rPr lang="ru-RU" sz="2400" dirty="0" smtClean="0">
                <a:latin typeface="+mj-lt"/>
              </a:rPr>
              <a:t>треугольников </a:t>
            </a:r>
            <a:r>
              <a:rPr lang="ru-RU" sz="2400" dirty="0">
                <a:latin typeface="+mj-lt"/>
              </a:rPr>
              <a:t>и их свойства</a:t>
            </a:r>
            <a:r>
              <a:rPr lang="ru-RU" sz="2400" dirty="0" smtClean="0">
                <a:latin typeface="+mj-lt"/>
              </a:rPr>
              <a:t>»</a:t>
            </a:r>
          </a:p>
          <a:p>
            <a:pPr marL="45720" indent="0">
              <a:buNone/>
            </a:pPr>
            <a:endParaRPr lang="ru-RU" sz="2400" dirty="0" smtClean="0">
              <a:latin typeface="+mj-lt"/>
            </a:endParaRPr>
          </a:p>
          <a:p>
            <a:r>
              <a:rPr lang="ru-RU" sz="2400" dirty="0" smtClean="0">
                <a:latin typeface="+mj-lt"/>
              </a:rPr>
              <a:t>обобщить </a:t>
            </a:r>
            <a:r>
              <a:rPr lang="ru-RU" sz="2400" dirty="0">
                <a:latin typeface="+mj-lt"/>
              </a:rPr>
              <a:t>знания и умения </a:t>
            </a:r>
            <a:r>
              <a:rPr lang="ru-RU" sz="2400" dirty="0" smtClean="0">
                <a:latin typeface="+mj-lt"/>
              </a:rPr>
              <a:t>выделять главное в литературных произведениях, анализировать, </a:t>
            </a:r>
            <a:r>
              <a:rPr lang="ru-RU" sz="2400" dirty="0"/>
              <a:t>самостоятельно систематизировать имеющиеся </a:t>
            </a:r>
            <a:r>
              <a:rPr lang="ru-RU" sz="2400" dirty="0" smtClean="0"/>
              <a:t>знания </a:t>
            </a:r>
            <a:r>
              <a:rPr lang="ru-RU" sz="2400" dirty="0"/>
              <a:t>и нетрадиционно подходить к решению различных </a:t>
            </a:r>
            <a:r>
              <a:rPr lang="ru-RU" sz="2400" dirty="0" smtClean="0"/>
              <a:t>проблем</a:t>
            </a:r>
            <a:r>
              <a:rPr lang="ru-RU" sz="2400" dirty="0">
                <a:latin typeface="+mj-lt"/>
              </a:rPr>
              <a:t/>
            </a:r>
            <a:br>
              <a:rPr lang="ru-RU" sz="2400" dirty="0">
                <a:latin typeface="+mj-lt"/>
              </a:rPr>
            </a:br>
            <a:endParaRPr lang="ru-RU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50174250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59632" y="5373216"/>
            <a:ext cx="6512511" cy="1143000"/>
          </a:xfrm>
        </p:spPr>
        <p:txBody>
          <a:bodyPr/>
          <a:lstStyle/>
          <a:p>
            <a:endParaRPr lang="ru-RU" sz="1200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1115616" y="332656"/>
            <a:ext cx="6400800" cy="4065632"/>
          </a:xfrm>
        </p:spPr>
        <p:txBody>
          <a:bodyPr>
            <a:noAutofit/>
          </a:bodyPr>
          <a:lstStyle/>
          <a:p>
            <a:r>
              <a:rPr lang="ru-RU" sz="1800" dirty="0"/>
              <a:t>1.	Один острый угол прямоугольного треугольника равен 34°, чему равен второй острый угол?   </a:t>
            </a:r>
          </a:p>
          <a:p>
            <a:r>
              <a:rPr lang="ru-RU" sz="1800" dirty="0"/>
              <a:t>2.	Один из смежных углов равен 37°, чему равен другой смежный угол? </a:t>
            </a:r>
          </a:p>
          <a:p>
            <a:r>
              <a:rPr lang="ru-RU" sz="1800" dirty="0"/>
              <a:t>3.	Длина прямоугольника 13 см, а ширина 31см, чему равен периметр прямоугольника?  </a:t>
            </a:r>
          </a:p>
          <a:p>
            <a:r>
              <a:rPr lang="ru-RU" sz="1800" dirty="0"/>
              <a:t>4.	Один из углов треугольника равен 72°, второй 18°, найти чему равен третий угол ?   </a:t>
            </a:r>
          </a:p>
          <a:p>
            <a:r>
              <a:rPr lang="ru-RU" sz="1800" dirty="0"/>
              <a:t>5.	Один из вертикальных углов равен 42°, чему равен другой?  </a:t>
            </a:r>
          </a:p>
          <a:p>
            <a:r>
              <a:rPr lang="ru-RU" sz="1800" dirty="0"/>
              <a:t>6.	Развёрнутый угол разбит лучом на две части, один из углов равен 9 градусов.  Найдите величину второго  угла.  </a:t>
            </a:r>
          </a:p>
          <a:p>
            <a:r>
              <a:rPr lang="ru-RU" sz="1800" dirty="0"/>
              <a:t>7.	Угол при основании равнобедренного треугольника равен 13°, чему равен угол, лежащий напротив основания?  </a:t>
            </a:r>
          </a:p>
          <a:p>
            <a:endParaRPr lang="ru-RU" sz="18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3029989"/>
              </p:ext>
            </p:extLst>
          </p:nvPr>
        </p:nvGraphicFramePr>
        <p:xfrm>
          <a:off x="1043604" y="5373216"/>
          <a:ext cx="7272810" cy="1152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7281"/>
                <a:gridCol w="727281"/>
                <a:gridCol w="727281"/>
                <a:gridCol w="727281"/>
                <a:gridCol w="727281"/>
                <a:gridCol w="727281"/>
                <a:gridCol w="727281"/>
                <a:gridCol w="727281"/>
                <a:gridCol w="727281"/>
                <a:gridCol w="727281"/>
              </a:tblGrid>
              <a:tr h="576064">
                <a:tc>
                  <a:txBody>
                    <a:bodyPr/>
                    <a:lstStyle/>
                    <a:p>
                      <a:r>
                        <a:rPr lang="ru-RU" dirty="0" smtClean="0"/>
                        <a:t>ли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эз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етр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ге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ии</a:t>
                      </a:r>
                      <a:endParaRPr lang="ru-RU" dirty="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ru-RU" dirty="0" smtClean="0"/>
                        <a:t>79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171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42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098" name="Picture 2" descr="http://www.tochkagif.ru/_ph/80/2/839895877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9" y="2132856"/>
            <a:ext cx="1594842" cy="2196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3397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50" y="764704"/>
            <a:ext cx="8712967" cy="1726128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/>
              <a:t>Тема урока: </a:t>
            </a:r>
            <a:br>
              <a:rPr lang="ru-RU" sz="3200" dirty="0" smtClean="0"/>
            </a:br>
            <a:r>
              <a:rPr lang="ru-RU" sz="3200" dirty="0" smtClean="0"/>
              <a:t>«</a:t>
            </a:r>
            <a:r>
              <a:rPr lang="ru-RU" sz="3200" dirty="0"/>
              <a:t>Поэзия геометрии. Геометрия поэзии.»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39"/>
          <a:stretch/>
        </p:blipFill>
        <p:spPr bwMode="auto">
          <a:xfrm>
            <a:off x="2843808" y="2780928"/>
            <a:ext cx="3321727" cy="3192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5275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70012" y="260648"/>
            <a:ext cx="4572000" cy="724185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Квадрат</a:t>
            </a:r>
            <a:r>
              <a:rPr lang="ru-RU" b="1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b="1" dirty="0" smtClean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квадратов 	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Игорь</a:t>
            </a:r>
            <a:r>
              <a:rPr lang="ru-RU" sz="1600" dirty="0" smtClean="0">
                <a:latin typeface="Script MT Bold"/>
                <a:ea typeface="Calibri"/>
                <a:cs typeface="Times New Roman"/>
              </a:rPr>
              <a:t> 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Северянин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Никогда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ни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чем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не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хочу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говорить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...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поверь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!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Я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устал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,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я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совсем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изнемог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...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Был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года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палачом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,-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палачу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не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парить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...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Точно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зверь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,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заплутал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меж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поэм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тревог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...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333333"/>
                </a:solidFill>
                <a:latin typeface="Calibri"/>
                <a:ea typeface="Times New Roman"/>
                <a:cs typeface="Arial"/>
              </a:rPr>
              <a:t> 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Ни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чем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никогда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говорить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не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хочу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...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Я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устал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...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поверь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!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Изнемог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я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совсем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...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Палачом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был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года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,-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не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парить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палачу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...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Заплутал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,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точно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зверь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,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меж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тревог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поэм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...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333333"/>
                </a:solidFill>
                <a:latin typeface="Calibri"/>
                <a:ea typeface="Times New Roman"/>
                <a:cs typeface="Arial"/>
              </a:rPr>
              <a:t> 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Не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хочу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говорить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никогда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ни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чем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...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Я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совсем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изнемог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...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поверь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!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Я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устал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...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Палачу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не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парить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!..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был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года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палачом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...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Меж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поэм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тревог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,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точно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зверь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,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заплутал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...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333333"/>
                </a:solidFill>
                <a:latin typeface="Calibri"/>
                <a:ea typeface="Times New Roman"/>
                <a:cs typeface="Arial"/>
              </a:rPr>
              <a:t> 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Говорить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не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хочу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ни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чем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никогда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!..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Изнемог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я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совсем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,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я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устал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,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поверь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!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Не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парить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палачу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!..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палачом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был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года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!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Меж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тревог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поэм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заплутал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,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точно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зверь</a:t>
            </a:r>
            <a:r>
              <a:rPr lang="ru-RU" dirty="0">
                <a:solidFill>
                  <a:srgbClr val="333333"/>
                </a:solidFill>
                <a:latin typeface="Script MT Bold"/>
                <a:ea typeface="Times New Roman"/>
                <a:cs typeface="Arial"/>
              </a:rPr>
              <a:t>!..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1143000" algn="l"/>
              </a:tabLst>
            </a:pPr>
            <a:r>
              <a:rPr lang="ru-RU" dirty="0">
                <a:latin typeface="Script MT Bold"/>
                <a:ea typeface="Calibri"/>
                <a:cs typeface="Times New Roman"/>
              </a:rPr>
              <a:t>                       </a:t>
            </a:r>
            <a:r>
              <a:rPr lang="ru-RU" dirty="0">
                <a:latin typeface="Calibri"/>
                <a:ea typeface="Calibri"/>
                <a:cs typeface="Times New Roman"/>
              </a:rPr>
              <a:t>                   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1143000" algn="l"/>
              </a:tabLst>
            </a:pPr>
            <a:r>
              <a:rPr lang="ru-RU" dirty="0">
                <a:latin typeface="Calibri"/>
                <a:ea typeface="Calibri"/>
                <a:cs typeface="Times New Roman"/>
              </a:rPr>
              <a:t>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 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50038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7 класс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11760" y="1556792"/>
            <a:ext cx="4896544" cy="1793167"/>
          </a:xfrm>
        </p:spPr>
        <p:txBody>
          <a:bodyPr/>
          <a:lstStyle/>
          <a:p>
            <a:pPr marL="182880" indent="0">
              <a:buNone/>
            </a:pPr>
            <a:r>
              <a:rPr lang="ru-RU" dirty="0" smtClean="0"/>
              <a:t>Симметрия</a:t>
            </a:r>
            <a:endParaRPr lang="ru-RU" dirty="0"/>
          </a:p>
        </p:txBody>
      </p:sp>
      <p:pic>
        <p:nvPicPr>
          <p:cNvPr id="6146" name="Picture 2" descr="https://lh3.googleusercontent.com/3JMR3x-SxFeIhSpVWO26ajYqN1zFlrqqTdjTfuKTlP7KHkLE3T_RZYDnCgRp9Fn9-KY=w17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293096"/>
            <a:ext cx="1619250" cy="161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2004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/>
          </p:cNvPicPr>
          <p:nvPr>
            <p:ph/>
          </p:nvPr>
        </p:nvPicPr>
        <p:blipFill rotWithShape="1">
          <a:blip r:embed="rId2"/>
          <a:srcRect l="26608" t="25277" r="10033" b="10200"/>
          <a:stretch/>
        </p:blipFill>
        <p:spPr bwMode="auto">
          <a:xfrm>
            <a:off x="323528" y="404663"/>
            <a:ext cx="4176464" cy="27378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/>
          <p:cNvPicPr/>
          <p:nvPr/>
        </p:nvPicPr>
        <p:blipFill rotWithShape="1">
          <a:blip r:embed="rId3"/>
          <a:srcRect l="25125" t="25721" r="10150" b="8832"/>
          <a:stretch/>
        </p:blipFill>
        <p:spPr bwMode="auto">
          <a:xfrm>
            <a:off x="4716016" y="404664"/>
            <a:ext cx="3920614" cy="27378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4"/>
          <a:srcRect l="24126" t="24613" r="10316" b="9497"/>
          <a:stretch/>
        </p:blipFill>
        <p:spPr bwMode="auto">
          <a:xfrm>
            <a:off x="2195737" y="3429000"/>
            <a:ext cx="4480586" cy="32594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64170416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5326870" y="1460557"/>
            <a:ext cx="1152128" cy="43204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932040" y="1053276"/>
            <a:ext cx="1152128" cy="43204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052433" y="650501"/>
            <a:ext cx="1152128" cy="43204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558001" y="218453"/>
            <a:ext cx="1152128" cy="43204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175644" y="1446411"/>
            <a:ext cx="1188444" cy="43204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779912" y="1065735"/>
            <a:ext cx="1152128" cy="43204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923928" y="633687"/>
            <a:ext cx="1152128" cy="43204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586372" y="218453"/>
            <a:ext cx="913620" cy="43204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771800" y="570063"/>
            <a:ext cx="1152128" cy="43204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586643" y="1002111"/>
            <a:ext cx="1152128" cy="43204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010307" y="1434159"/>
            <a:ext cx="1152128" cy="43204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434243" y="201639"/>
            <a:ext cx="1152128" cy="43204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13249" y="633687"/>
            <a:ext cx="1152128" cy="432048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434515" y="1065735"/>
            <a:ext cx="1152128" cy="432048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441204" y="1340768"/>
            <a:ext cx="1546620" cy="432048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282115" y="188640"/>
            <a:ext cx="1152128" cy="432048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1150938" y="214313"/>
            <a:ext cx="6157366" cy="1918543"/>
          </a:xfrm>
        </p:spPr>
        <p:txBody>
          <a:bodyPr>
            <a:normAutofit fontScale="92500"/>
          </a:bodyPr>
          <a:lstStyle/>
          <a:p>
            <a:r>
              <a:rPr lang="ru-RU" dirty="0">
                <a:solidFill>
                  <a:schemeClr val="tx1"/>
                </a:solidFill>
              </a:rPr>
              <a:t>Никогда ни о чем не хочу говорить...</a:t>
            </a:r>
          </a:p>
          <a:p>
            <a:r>
              <a:rPr lang="ru-RU" dirty="0">
                <a:solidFill>
                  <a:schemeClr val="tx1"/>
                </a:solidFill>
              </a:rPr>
              <a:t>О поверь! — я устал, я совсем изнемог...</a:t>
            </a:r>
          </a:p>
          <a:p>
            <a:r>
              <a:rPr lang="ru-RU" dirty="0">
                <a:solidFill>
                  <a:schemeClr val="tx1"/>
                </a:solidFill>
              </a:rPr>
              <a:t>Был года палачом, — палачу не парить...</a:t>
            </a:r>
          </a:p>
          <a:p>
            <a:r>
              <a:rPr lang="ru-RU" dirty="0">
                <a:solidFill>
                  <a:schemeClr val="tx1"/>
                </a:solidFill>
              </a:rPr>
              <a:t>Точно зверь, заплутал меж поэм и тревог.</a:t>
            </a:r>
            <a:r>
              <a:rPr lang="ru-RU" dirty="0"/>
              <a:t>..</a:t>
            </a:r>
          </a:p>
          <a:p>
            <a:endParaRPr lang="ru-RU" dirty="0"/>
          </a:p>
        </p:txBody>
      </p:sp>
      <p:pic>
        <p:nvPicPr>
          <p:cNvPr id="7172" name="Picture 4" descr="http://mbouschool9.do.am/2017/depositphotos_4724403-Letter-written-by-Feath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9988" y="3789040"/>
            <a:ext cx="3956147" cy="2637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5756831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8" grpId="0" animBg="1"/>
      <p:bldP spid="17" grpId="0" animBg="1"/>
      <p:bldP spid="20" grpId="0" animBg="1"/>
      <p:bldP spid="13" grpId="0" animBg="1"/>
      <p:bldP spid="14" grpId="0" animBg="1"/>
      <p:bldP spid="15" grpId="0" animBg="1"/>
      <p:bldP spid="16" grpId="0" animBg="1"/>
      <p:bldP spid="9" grpId="0" animBg="1"/>
      <p:bldP spid="10" grpId="0" animBg="1"/>
      <p:bldP spid="12" grpId="0" animBg="1"/>
      <p:bldP spid="8" grpId="0" animBg="1"/>
      <p:bldP spid="5" grpId="0" animBg="1"/>
      <p:bldP spid="6" grpId="0" animBg="1"/>
      <p:bldP spid="7" grpId="0" animBg="1"/>
      <p:bldP spid="4" grpId="0" animBg="1"/>
    </p:bld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464</TotalTime>
  <Words>234</Words>
  <Application>Microsoft Office PowerPoint</Application>
  <PresentationFormat>Экран (4:3)</PresentationFormat>
  <Paragraphs>95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Воздушный поток</vt:lpstr>
      <vt:lpstr>1_Воздушный поток</vt:lpstr>
      <vt:lpstr>2_Воздушный поток</vt:lpstr>
      <vt:lpstr>Бинарный урок  по литературе и геометрии </vt:lpstr>
      <vt:lpstr>Цель урока</vt:lpstr>
      <vt:lpstr>Презентация PowerPoint</vt:lpstr>
      <vt:lpstr>Презентация PowerPoint</vt:lpstr>
      <vt:lpstr>Тема урока:  «Поэзия геометрии. Геометрия поэзии.» </vt:lpstr>
      <vt:lpstr>Презентация PowerPoint</vt:lpstr>
      <vt:lpstr>Симметрия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Симметрия</dc:title>
  <dc:creator>Ученик</dc:creator>
  <cp:lastModifiedBy>Natalya V. Sergeeva</cp:lastModifiedBy>
  <cp:revision>28</cp:revision>
  <dcterms:created xsi:type="dcterms:W3CDTF">2017-12-12T05:56:16Z</dcterms:created>
  <dcterms:modified xsi:type="dcterms:W3CDTF">2019-11-27T05:21:35Z</dcterms:modified>
</cp:coreProperties>
</file>