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60" r:id="rId5"/>
    <p:sldId id="268" r:id="rId6"/>
    <p:sldId id="271" r:id="rId7"/>
    <p:sldId id="273" r:id="rId8"/>
    <p:sldId id="270" r:id="rId9"/>
    <p:sldId id="261" r:id="rId10"/>
    <p:sldId id="266" r:id="rId11"/>
    <p:sldId id="275" r:id="rId12"/>
    <p:sldId id="262" r:id="rId13"/>
    <p:sldId id="263" r:id="rId14"/>
    <p:sldId id="265" r:id="rId15"/>
    <p:sldId id="267" r:id="rId16"/>
    <p:sldId id="272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F33CC"/>
    <a:srgbClr val="EC6E8C"/>
    <a:srgbClr val="D0E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52110B-B13E-407F-A7EE-001CBB718229}" type="doc">
      <dgm:prSet loTypeId="urn:microsoft.com/office/officeart/2005/8/layout/hList3" loCatId="list" qsTypeId="urn:microsoft.com/office/officeart/2005/8/quickstyle/3d8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AC507CA-E913-4E90-BE69-02EC61297E3E}">
      <dgm:prSet phldrT="[Текст]"/>
      <dgm:spPr>
        <a:solidFill>
          <a:srgbClr val="FF33CC"/>
        </a:solidFill>
      </dgm:spPr>
      <dgm:t>
        <a:bodyPr/>
        <a:lstStyle/>
        <a:p>
          <a:r>
            <a:rPr lang="ru-RU" dirty="0" smtClean="0"/>
            <a:t>Русский язык математика</a:t>
          </a:r>
          <a:endParaRPr lang="ru-RU" dirty="0"/>
        </a:p>
      </dgm:t>
    </dgm:pt>
    <dgm:pt modelId="{38959E69-AE95-4D02-94DA-364BC783220C}" type="parTrans" cxnId="{14A4EECF-809A-41C4-BF12-8FF9F8D725D1}">
      <dgm:prSet/>
      <dgm:spPr/>
      <dgm:t>
        <a:bodyPr/>
        <a:lstStyle/>
        <a:p>
          <a:endParaRPr lang="ru-RU"/>
        </a:p>
      </dgm:t>
    </dgm:pt>
    <dgm:pt modelId="{78B1E2D9-D25B-4307-9FC7-75D637C6154D}" type="sibTrans" cxnId="{14A4EECF-809A-41C4-BF12-8FF9F8D725D1}">
      <dgm:prSet/>
      <dgm:spPr/>
      <dgm:t>
        <a:bodyPr/>
        <a:lstStyle/>
        <a:p>
          <a:endParaRPr lang="ru-RU"/>
        </a:p>
      </dgm:t>
    </dgm:pt>
    <dgm:pt modelId="{E8E73765-C394-4FA6-B371-93CA2EACD1DD}">
      <dgm:prSet phldrT="[Текст]" custT="1"/>
      <dgm:spPr>
        <a:solidFill>
          <a:srgbClr val="993366"/>
        </a:solidFill>
      </dgm:spPr>
      <dgm:t>
        <a:bodyPr/>
        <a:lstStyle/>
        <a:p>
          <a:r>
            <a:rPr lang="ru-RU" sz="9600" b="1" dirty="0" smtClean="0"/>
            <a:t>1</a:t>
          </a:r>
          <a:endParaRPr lang="ru-RU" sz="9600" b="1" dirty="0"/>
        </a:p>
      </dgm:t>
    </dgm:pt>
    <dgm:pt modelId="{E1FE6E5C-672E-439F-9E22-DC1EDECBC551}" type="parTrans" cxnId="{C9A5FA40-2997-4405-BB52-B5B320DB46E6}">
      <dgm:prSet/>
      <dgm:spPr/>
      <dgm:t>
        <a:bodyPr/>
        <a:lstStyle/>
        <a:p>
          <a:endParaRPr lang="ru-RU"/>
        </a:p>
      </dgm:t>
    </dgm:pt>
    <dgm:pt modelId="{0E04832E-79F8-4CAF-9551-5A91081A05DE}" type="sibTrans" cxnId="{C9A5FA40-2997-4405-BB52-B5B320DB46E6}">
      <dgm:prSet/>
      <dgm:spPr/>
      <dgm:t>
        <a:bodyPr/>
        <a:lstStyle/>
        <a:p>
          <a:endParaRPr lang="ru-RU"/>
        </a:p>
      </dgm:t>
    </dgm:pt>
    <dgm:pt modelId="{E7A814D1-B344-4CF1-B9EA-CC7E6FCBAB6B}">
      <dgm:prSet phldrT="[Текст]"/>
      <dgm:spPr/>
      <dgm:t>
        <a:bodyPr/>
        <a:lstStyle/>
        <a:p>
          <a:r>
            <a:rPr lang="en-US" dirty="0" smtClean="0"/>
            <a:t>VS</a:t>
          </a:r>
          <a:endParaRPr lang="ru-RU" dirty="0"/>
        </a:p>
      </dgm:t>
    </dgm:pt>
    <dgm:pt modelId="{A3A85594-92AA-45E3-874C-C97806E52E1A}" type="parTrans" cxnId="{47890123-D5C5-4784-87F5-8D8B57A0EC47}">
      <dgm:prSet/>
      <dgm:spPr/>
      <dgm:t>
        <a:bodyPr/>
        <a:lstStyle/>
        <a:p>
          <a:endParaRPr lang="ru-RU"/>
        </a:p>
      </dgm:t>
    </dgm:pt>
    <dgm:pt modelId="{DD4915E5-624E-4200-B932-0DA380052B32}" type="sibTrans" cxnId="{47890123-D5C5-4784-87F5-8D8B57A0EC47}">
      <dgm:prSet/>
      <dgm:spPr/>
      <dgm:t>
        <a:bodyPr/>
        <a:lstStyle/>
        <a:p>
          <a:endParaRPr lang="ru-RU"/>
        </a:p>
      </dgm:t>
    </dgm:pt>
    <dgm:pt modelId="{CB0B9312-C333-4192-8ADA-79F41571D2A5}">
      <dgm:prSet phldrT="[Текст]" custT="1"/>
      <dgm:spPr/>
      <dgm:t>
        <a:bodyPr/>
        <a:lstStyle/>
        <a:p>
          <a:r>
            <a:rPr lang="ru-RU" sz="9600" dirty="0" smtClean="0"/>
            <a:t>0</a:t>
          </a:r>
          <a:endParaRPr lang="ru-RU" sz="9600" dirty="0"/>
        </a:p>
      </dgm:t>
    </dgm:pt>
    <dgm:pt modelId="{D66358DC-7E0F-4635-8503-982E95F179C5}" type="parTrans" cxnId="{95743565-3340-4A2D-BCFD-C08F59B1F593}">
      <dgm:prSet/>
      <dgm:spPr/>
      <dgm:t>
        <a:bodyPr/>
        <a:lstStyle/>
        <a:p>
          <a:endParaRPr lang="ru-RU"/>
        </a:p>
      </dgm:t>
    </dgm:pt>
    <dgm:pt modelId="{9FF5C6E8-8745-4F18-9F10-81291003241D}" type="sibTrans" cxnId="{95743565-3340-4A2D-BCFD-C08F59B1F593}">
      <dgm:prSet/>
      <dgm:spPr/>
      <dgm:t>
        <a:bodyPr/>
        <a:lstStyle/>
        <a:p>
          <a:endParaRPr lang="ru-RU"/>
        </a:p>
      </dgm:t>
    </dgm:pt>
    <dgm:pt modelId="{AD2363EE-9805-4DE8-8099-A79F4E19A31B}" type="pres">
      <dgm:prSet presAssocID="{0C52110B-B13E-407F-A7EE-001CBB71822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D45918-C4A5-44B0-ABD5-4776E53CA4F5}" type="pres">
      <dgm:prSet presAssocID="{AAC507CA-E913-4E90-BE69-02EC61297E3E}" presName="roof" presStyleLbl="dkBgShp" presStyleIdx="0" presStyleCnt="2" custLinFactNeighborX="-519" custLinFactNeighborY="-1046"/>
      <dgm:spPr/>
      <dgm:t>
        <a:bodyPr/>
        <a:lstStyle/>
        <a:p>
          <a:endParaRPr lang="ru-RU"/>
        </a:p>
      </dgm:t>
    </dgm:pt>
    <dgm:pt modelId="{3A94CD57-FC0D-4215-A1A1-5352EF67E8AE}" type="pres">
      <dgm:prSet presAssocID="{AAC507CA-E913-4E90-BE69-02EC61297E3E}" presName="pillars" presStyleCnt="0"/>
      <dgm:spPr/>
    </dgm:pt>
    <dgm:pt modelId="{173BE733-19A4-4DF5-A7F5-98B1A263A88D}" type="pres">
      <dgm:prSet presAssocID="{AAC507CA-E913-4E90-BE69-02EC61297E3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A509E-DDAB-454B-833F-98EB06613D03}" type="pres">
      <dgm:prSet presAssocID="{E7A814D1-B344-4CF1-B9EA-CC7E6FCBAB6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CA289-8875-4A5F-994C-DBA875AFBA51}" type="pres">
      <dgm:prSet presAssocID="{CB0B9312-C333-4192-8ADA-79F41571D2A5}" presName="pillarX" presStyleLbl="node1" presStyleIdx="2" presStyleCnt="3" custLinFactNeighborX="-5049" custLinFactNeighborY="-3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38E2B-3586-481F-A740-B552DDF4D8D3}" type="pres">
      <dgm:prSet presAssocID="{AAC507CA-E913-4E90-BE69-02EC61297E3E}" presName="base" presStyleLbl="dkBgShp" presStyleIdx="1" presStyleCnt="2"/>
      <dgm:spPr/>
    </dgm:pt>
  </dgm:ptLst>
  <dgm:cxnLst>
    <dgm:cxn modelId="{95743565-3340-4A2D-BCFD-C08F59B1F593}" srcId="{AAC507CA-E913-4E90-BE69-02EC61297E3E}" destId="{CB0B9312-C333-4192-8ADA-79F41571D2A5}" srcOrd="2" destOrd="0" parTransId="{D66358DC-7E0F-4635-8503-982E95F179C5}" sibTransId="{9FF5C6E8-8745-4F18-9F10-81291003241D}"/>
    <dgm:cxn modelId="{47890123-D5C5-4784-87F5-8D8B57A0EC47}" srcId="{AAC507CA-E913-4E90-BE69-02EC61297E3E}" destId="{E7A814D1-B344-4CF1-B9EA-CC7E6FCBAB6B}" srcOrd="1" destOrd="0" parTransId="{A3A85594-92AA-45E3-874C-C97806E52E1A}" sibTransId="{DD4915E5-624E-4200-B932-0DA380052B32}"/>
    <dgm:cxn modelId="{DD3637DF-9336-4D9C-89C7-999693F8CB00}" type="presOf" srcId="{E8E73765-C394-4FA6-B371-93CA2EACD1DD}" destId="{173BE733-19A4-4DF5-A7F5-98B1A263A88D}" srcOrd="0" destOrd="0" presId="urn:microsoft.com/office/officeart/2005/8/layout/hList3"/>
    <dgm:cxn modelId="{14A4EECF-809A-41C4-BF12-8FF9F8D725D1}" srcId="{0C52110B-B13E-407F-A7EE-001CBB718229}" destId="{AAC507CA-E913-4E90-BE69-02EC61297E3E}" srcOrd="0" destOrd="0" parTransId="{38959E69-AE95-4D02-94DA-364BC783220C}" sibTransId="{78B1E2D9-D25B-4307-9FC7-75D637C6154D}"/>
    <dgm:cxn modelId="{2FD65287-340D-48E2-872B-62740F236830}" type="presOf" srcId="{E7A814D1-B344-4CF1-B9EA-CC7E6FCBAB6B}" destId="{4AEA509E-DDAB-454B-833F-98EB06613D03}" srcOrd="0" destOrd="0" presId="urn:microsoft.com/office/officeart/2005/8/layout/hList3"/>
    <dgm:cxn modelId="{267E6C5D-8149-4B5F-9C15-9F328D2CB158}" type="presOf" srcId="{0C52110B-B13E-407F-A7EE-001CBB718229}" destId="{AD2363EE-9805-4DE8-8099-A79F4E19A31B}" srcOrd="0" destOrd="0" presId="urn:microsoft.com/office/officeart/2005/8/layout/hList3"/>
    <dgm:cxn modelId="{DA207968-0B12-4AF5-A634-ECB880EB80D5}" type="presOf" srcId="{AAC507CA-E913-4E90-BE69-02EC61297E3E}" destId="{4AD45918-C4A5-44B0-ABD5-4776E53CA4F5}" srcOrd="0" destOrd="0" presId="urn:microsoft.com/office/officeart/2005/8/layout/hList3"/>
    <dgm:cxn modelId="{C3867728-DD75-4486-99D7-0942E4379DAA}" type="presOf" srcId="{CB0B9312-C333-4192-8ADA-79F41571D2A5}" destId="{F2CCA289-8875-4A5F-994C-DBA875AFBA51}" srcOrd="0" destOrd="0" presId="urn:microsoft.com/office/officeart/2005/8/layout/hList3"/>
    <dgm:cxn modelId="{C9A5FA40-2997-4405-BB52-B5B320DB46E6}" srcId="{AAC507CA-E913-4E90-BE69-02EC61297E3E}" destId="{E8E73765-C394-4FA6-B371-93CA2EACD1DD}" srcOrd="0" destOrd="0" parTransId="{E1FE6E5C-672E-439F-9E22-DC1EDECBC551}" sibTransId="{0E04832E-79F8-4CAF-9551-5A91081A05DE}"/>
    <dgm:cxn modelId="{4198A797-C649-4D33-9D9F-DB4F847EE373}" type="presParOf" srcId="{AD2363EE-9805-4DE8-8099-A79F4E19A31B}" destId="{4AD45918-C4A5-44B0-ABD5-4776E53CA4F5}" srcOrd="0" destOrd="0" presId="urn:microsoft.com/office/officeart/2005/8/layout/hList3"/>
    <dgm:cxn modelId="{F25C9384-0193-476B-9BB7-5EDB815D1A88}" type="presParOf" srcId="{AD2363EE-9805-4DE8-8099-A79F4E19A31B}" destId="{3A94CD57-FC0D-4215-A1A1-5352EF67E8AE}" srcOrd="1" destOrd="0" presId="urn:microsoft.com/office/officeart/2005/8/layout/hList3"/>
    <dgm:cxn modelId="{75477FED-C938-4B07-8C24-AA3F294E5C07}" type="presParOf" srcId="{3A94CD57-FC0D-4215-A1A1-5352EF67E8AE}" destId="{173BE733-19A4-4DF5-A7F5-98B1A263A88D}" srcOrd="0" destOrd="0" presId="urn:microsoft.com/office/officeart/2005/8/layout/hList3"/>
    <dgm:cxn modelId="{D9EE032C-D02A-47E2-B3B6-5F36C5A869E7}" type="presParOf" srcId="{3A94CD57-FC0D-4215-A1A1-5352EF67E8AE}" destId="{4AEA509E-DDAB-454B-833F-98EB06613D03}" srcOrd="1" destOrd="0" presId="urn:microsoft.com/office/officeart/2005/8/layout/hList3"/>
    <dgm:cxn modelId="{729019E6-0017-4AAE-B073-4A9D50698681}" type="presParOf" srcId="{3A94CD57-FC0D-4215-A1A1-5352EF67E8AE}" destId="{F2CCA289-8875-4A5F-994C-DBA875AFBA51}" srcOrd="2" destOrd="0" presId="urn:microsoft.com/office/officeart/2005/8/layout/hList3"/>
    <dgm:cxn modelId="{48B2FA63-5E3B-4C7F-9E5C-9EA4C79A75D7}" type="presParOf" srcId="{AD2363EE-9805-4DE8-8099-A79F4E19A31B}" destId="{04638E2B-3586-481F-A740-B552DDF4D8D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52110B-B13E-407F-A7EE-001CBB718229}" type="doc">
      <dgm:prSet loTypeId="urn:microsoft.com/office/officeart/2005/8/layout/hList3" loCatId="list" qsTypeId="urn:microsoft.com/office/officeart/2005/8/quickstyle/3d8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AC507CA-E913-4E90-BE69-02EC61297E3E}">
      <dgm:prSet phldrT="[Текст]"/>
      <dgm:spPr>
        <a:solidFill>
          <a:srgbClr val="FF33CC"/>
        </a:solidFill>
      </dgm:spPr>
      <dgm:t>
        <a:bodyPr/>
        <a:lstStyle/>
        <a:p>
          <a:r>
            <a:rPr lang="ru-RU" dirty="0" smtClean="0"/>
            <a:t>Русский язык математика</a:t>
          </a:r>
          <a:endParaRPr lang="ru-RU" dirty="0"/>
        </a:p>
      </dgm:t>
    </dgm:pt>
    <dgm:pt modelId="{38959E69-AE95-4D02-94DA-364BC783220C}" type="parTrans" cxnId="{14A4EECF-809A-41C4-BF12-8FF9F8D725D1}">
      <dgm:prSet/>
      <dgm:spPr/>
      <dgm:t>
        <a:bodyPr/>
        <a:lstStyle/>
        <a:p>
          <a:endParaRPr lang="ru-RU"/>
        </a:p>
      </dgm:t>
    </dgm:pt>
    <dgm:pt modelId="{78B1E2D9-D25B-4307-9FC7-75D637C6154D}" type="sibTrans" cxnId="{14A4EECF-809A-41C4-BF12-8FF9F8D725D1}">
      <dgm:prSet/>
      <dgm:spPr/>
      <dgm:t>
        <a:bodyPr/>
        <a:lstStyle/>
        <a:p>
          <a:endParaRPr lang="ru-RU"/>
        </a:p>
      </dgm:t>
    </dgm:pt>
    <dgm:pt modelId="{E8E73765-C394-4FA6-B371-93CA2EACD1DD}">
      <dgm:prSet phldrT="[Текст]" custT="1"/>
      <dgm:spPr>
        <a:solidFill>
          <a:srgbClr val="993366"/>
        </a:solidFill>
      </dgm:spPr>
      <dgm:t>
        <a:bodyPr/>
        <a:lstStyle/>
        <a:p>
          <a:r>
            <a:rPr lang="ru-RU" sz="9600" b="1" dirty="0" smtClean="0"/>
            <a:t>1</a:t>
          </a:r>
          <a:endParaRPr lang="ru-RU" sz="9600" b="1" dirty="0"/>
        </a:p>
      </dgm:t>
    </dgm:pt>
    <dgm:pt modelId="{E1FE6E5C-672E-439F-9E22-DC1EDECBC551}" type="parTrans" cxnId="{C9A5FA40-2997-4405-BB52-B5B320DB46E6}">
      <dgm:prSet/>
      <dgm:spPr/>
      <dgm:t>
        <a:bodyPr/>
        <a:lstStyle/>
        <a:p>
          <a:endParaRPr lang="ru-RU"/>
        </a:p>
      </dgm:t>
    </dgm:pt>
    <dgm:pt modelId="{0E04832E-79F8-4CAF-9551-5A91081A05DE}" type="sibTrans" cxnId="{C9A5FA40-2997-4405-BB52-B5B320DB46E6}">
      <dgm:prSet/>
      <dgm:spPr/>
      <dgm:t>
        <a:bodyPr/>
        <a:lstStyle/>
        <a:p>
          <a:endParaRPr lang="ru-RU"/>
        </a:p>
      </dgm:t>
    </dgm:pt>
    <dgm:pt modelId="{E7A814D1-B344-4CF1-B9EA-CC7E6FCBAB6B}">
      <dgm:prSet phldrT="[Текст]"/>
      <dgm:spPr/>
      <dgm:t>
        <a:bodyPr/>
        <a:lstStyle/>
        <a:p>
          <a:r>
            <a:rPr lang="en-US" dirty="0" smtClean="0"/>
            <a:t>VS</a:t>
          </a:r>
          <a:endParaRPr lang="ru-RU" dirty="0"/>
        </a:p>
      </dgm:t>
    </dgm:pt>
    <dgm:pt modelId="{A3A85594-92AA-45E3-874C-C97806E52E1A}" type="parTrans" cxnId="{47890123-D5C5-4784-87F5-8D8B57A0EC47}">
      <dgm:prSet/>
      <dgm:spPr/>
      <dgm:t>
        <a:bodyPr/>
        <a:lstStyle/>
        <a:p>
          <a:endParaRPr lang="ru-RU"/>
        </a:p>
      </dgm:t>
    </dgm:pt>
    <dgm:pt modelId="{DD4915E5-624E-4200-B932-0DA380052B32}" type="sibTrans" cxnId="{47890123-D5C5-4784-87F5-8D8B57A0EC47}">
      <dgm:prSet/>
      <dgm:spPr/>
      <dgm:t>
        <a:bodyPr/>
        <a:lstStyle/>
        <a:p>
          <a:endParaRPr lang="ru-RU"/>
        </a:p>
      </dgm:t>
    </dgm:pt>
    <dgm:pt modelId="{CB0B9312-C333-4192-8ADA-79F41571D2A5}">
      <dgm:prSet phldrT="[Текст]" custT="1"/>
      <dgm:spPr/>
      <dgm:t>
        <a:bodyPr/>
        <a:lstStyle/>
        <a:p>
          <a:r>
            <a:rPr lang="ru-RU" sz="9600" dirty="0" smtClean="0"/>
            <a:t>1</a:t>
          </a:r>
          <a:endParaRPr lang="ru-RU" sz="9600" dirty="0"/>
        </a:p>
      </dgm:t>
    </dgm:pt>
    <dgm:pt modelId="{D66358DC-7E0F-4635-8503-982E95F179C5}" type="parTrans" cxnId="{95743565-3340-4A2D-BCFD-C08F59B1F593}">
      <dgm:prSet/>
      <dgm:spPr/>
      <dgm:t>
        <a:bodyPr/>
        <a:lstStyle/>
        <a:p>
          <a:endParaRPr lang="ru-RU"/>
        </a:p>
      </dgm:t>
    </dgm:pt>
    <dgm:pt modelId="{9FF5C6E8-8745-4F18-9F10-81291003241D}" type="sibTrans" cxnId="{95743565-3340-4A2D-BCFD-C08F59B1F593}">
      <dgm:prSet/>
      <dgm:spPr/>
      <dgm:t>
        <a:bodyPr/>
        <a:lstStyle/>
        <a:p>
          <a:endParaRPr lang="ru-RU"/>
        </a:p>
      </dgm:t>
    </dgm:pt>
    <dgm:pt modelId="{AD2363EE-9805-4DE8-8099-A79F4E19A31B}" type="pres">
      <dgm:prSet presAssocID="{0C52110B-B13E-407F-A7EE-001CBB71822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D45918-C4A5-44B0-ABD5-4776E53CA4F5}" type="pres">
      <dgm:prSet presAssocID="{AAC507CA-E913-4E90-BE69-02EC61297E3E}" presName="roof" presStyleLbl="dkBgShp" presStyleIdx="0" presStyleCnt="2" custLinFactNeighborX="-519" custLinFactNeighborY="-1046"/>
      <dgm:spPr/>
      <dgm:t>
        <a:bodyPr/>
        <a:lstStyle/>
        <a:p>
          <a:endParaRPr lang="ru-RU"/>
        </a:p>
      </dgm:t>
    </dgm:pt>
    <dgm:pt modelId="{3A94CD57-FC0D-4215-A1A1-5352EF67E8AE}" type="pres">
      <dgm:prSet presAssocID="{AAC507CA-E913-4E90-BE69-02EC61297E3E}" presName="pillars" presStyleCnt="0"/>
      <dgm:spPr/>
    </dgm:pt>
    <dgm:pt modelId="{173BE733-19A4-4DF5-A7F5-98B1A263A88D}" type="pres">
      <dgm:prSet presAssocID="{AAC507CA-E913-4E90-BE69-02EC61297E3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A509E-DDAB-454B-833F-98EB06613D03}" type="pres">
      <dgm:prSet presAssocID="{E7A814D1-B344-4CF1-B9EA-CC7E6FCBAB6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CA289-8875-4A5F-994C-DBA875AFBA51}" type="pres">
      <dgm:prSet presAssocID="{CB0B9312-C333-4192-8ADA-79F41571D2A5}" presName="pillarX" presStyleLbl="node1" presStyleIdx="2" presStyleCnt="3" custLinFactNeighborX="-7876" custLinFactNeighborY="-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38E2B-3586-481F-A740-B552DDF4D8D3}" type="pres">
      <dgm:prSet presAssocID="{AAC507CA-E913-4E90-BE69-02EC61297E3E}" presName="base" presStyleLbl="dkBgShp" presStyleIdx="1" presStyleCnt="2"/>
      <dgm:spPr/>
    </dgm:pt>
  </dgm:ptLst>
  <dgm:cxnLst>
    <dgm:cxn modelId="{14A4EECF-809A-41C4-BF12-8FF9F8D725D1}" srcId="{0C52110B-B13E-407F-A7EE-001CBB718229}" destId="{AAC507CA-E913-4E90-BE69-02EC61297E3E}" srcOrd="0" destOrd="0" parTransId="{38959E69-AE95-4D02-94DA-364BC783220C}" sibTransId="{78B1E2D9-D25B-4307-9FC7-75D637C6154D}"/>
    <dgm:cxn modelId="{47890123-D5C5-4784-87F5-8D8B57A0EC47}" srcId="{AAC507CA-E913-4E90-BE69-02EC61297E3E}" destId="{E7A814D1-B344-4CF1-B9EA-CC7E6FCBAB6B}" srcOrd="1" destOrd="0" parTransId="{A3A85594-92AA-45E3-874C-C97806E52E1A}" sibTransId="{DD4915E5-624E-4200-B932-0DA380052B32}"/>
    <dgm:cxn modelId="{EBA45198-D5D5-47EA-861A-8C15FBC570C6}" type="presOf" srcId="{0C52110B-B13E-407F-A7EE-001CBB718229}" destId="{AD2363EE-9805-4DE8-8099-A79F4E19A31B}" srcOrd="0" destOrd="0" presId="urn:microsoft.com/office/officeart/2005/8/layout/hList3"/>
    <dgm:cxn modelId="{0D958966-D71B-48B0-B8C4-9A440803FF65}" type="presOf" srcId="{E7A814D1-B344-4CF1-B9EA-CC7E6FCBAB6B}" destId="{4AEA509E-DDAB-454B-833F-98EB06613D03}" srcOrd="0" destOrd="0" presId="urn:microsoft.com/office/officeart/2005/8/layout/hList3"/>
    <dgm:cxn modelId="{51111C97-FA40-4B73-A87F-1707241439F8}" type="presOf" srcId="{AAC507CA-E913-4E90-BE69-02EC61297E3E}" destId="{4AD45918-C4A5-44B0-ABD5-4776E53CA4F5}" srcOrd="0" destOrd="0" presId="urn:microsoft.com/office/officeart/2005/8/layout/hList3"/>
    <dgm:cxn modelId="{BE879596-4A97-43BE-A68D-40FCBC64CA25}" type="presOf" srcId="{CB0B9312-C333-4192-8ADA-79F41571D2A5}" destId="{F2CCA289-8875-4A5F-994C-DBA875AFBA51}" srcOrd="0" destOrd="0" presId="urn:microsoft.com/office/officeart/2005/8/layout/hList3"/>
    <dgm:cxn modelId="{C9A5FA40-2997-4405-BB52-B5B320DB46E6}" srcId="{AAC507CA-E913-4E90-BE69-02EC61297E3E}" destId="{E8E73765-C394-4FA6-B371-93CA2EACD1DD}" srcOrd="0" destOrd="0" parTransId="{E1FE6E5C-672E-439F-9E22-DC1EDECBC551}" sibTransId="{0E04832E-79F8-4CAF-9551-5A91081A05DE}"/>
    <dgm:cxn modelId="{52B0C1A2-51BC-41A4-9E40-9A7D66F32B8A}" type="presOf" srcId="{E8E73765-C394-4FA6-B371-93CA2EACD1DD}" destId="{173BE733-19A4-4DF5-A7F5-98B1A263A88D}" srcOrd="0" destOrd="0" presId="urn:microsoft.com/office/officeart/2005/8/layout/hList3"/>
    <dgm:cxn modelId="{95743565-3340-4A2D-BCFD-C08F59B1F593}" srcId="{AAC507CA-E913-4E90-BE69-02EC61297E3E}" destId="{CB0B9312-C333-4192-8ADA-79F41571D2A5}" srcOrd="2" destOrd="0" parTransId="{D66358DC-7E0F-4635-8503-982E95F179C5}" sibTransId="{9FF5C6E8-8745-4F18-9F10-81291003241D}"/>
    <dgm:cxn modelId="{3588EA1C-8EDC-4226-8390-FA1C6F6DEA4D}" type="presParOf" srcId="{AD2363EE-9805-4DE8-8099-A79F4E19A31B}" destId="{4AD45918-C4A5-44B0-ABD5-4776E53CA4F5}" srcOrd="0" destOrd="0" presId="urn:microsoft.com/office/officeart/2005/8/layout/hList3"/>
    <dgm:cxn modelId="{57F62D4B-6C92-4EF9-A7E6-C17839758198}" type="presParOf" srcId="{AD2363EE-9805-4DE8-8099-A79F4E19A31B}" destId="{3A94CD57-FC0D-4215-A1A1-5352EF67E8AE}" srcOrd="1" destOrd="0" presId="urn:microsoft.com/office/officeart/2005/8/layout/hList3"/>
    <dgm:cxn modelId="{6974C23B-8D68-4FF9-B86E-9E700D629B38}" type="presParOf" srcId="{3A94CD57-FC0D-4215-A1A1-5352EF67E8AE}" destId="{173BE733-19A4-4DF5-A7F5-98B1A263A88D}" srcOrd="0" destOrd="0" presId="urn:microsoft.com/office/officeart/2005/8/layout/hList3"/>
    <dgm:cxn modelId="{167D3F42-C556-4EC6-A04B-B2A903C4623F}" type="presParOf" srcId="{3A94CD57-FC0D-4215-A1A1-5352EF67E8AE}" destId="{4AEA509E-DDAB-454B-833F-98EB06613D03}" srcOrd="1" destOrd="0" presId="urn:microsoft.com/office/officeart/2005/8/layout/hList3"/>
    <dgm:cxn modelId="{2662AEA1-3A50-45A1-B4A5-0C0E416F2AAC}" type="presParOf" srcId="{3A94CD57-FC0D-4215-A1A1-5352EF67E8AE}" destId="{F2CCA289-8875-4A5F-994C-DBA875AFBA51}" srcOrd="2" destOrd="0" presId="urn:microsoft.com/office/officeart/2005/8/layout/hList3"/>
    <dgm:cxn modelId="{D071D720-82B7-43B5-B4BD-B300CD63E9E4}" type="presParOf" srcId="{AD2363EE-9805-4DE8-8099-A79F4E19A31B}" destId="{04638E2B-3586-481F-A740-B552DDF4D8D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45918-C4A5-44B0-ABD5-4776E53CA4F5}">
      <dsp:nvSpPr>
        <dsp:cNvPr id="0" name=""/>
        <dsp:cNvSpPr/>
      </dsp:nvSpPr>
      <dsp:spPr>
        <a:xfrm>
          <a:off x="0" y="0"/>
          <a:ext cx="7886700" cy="1305401"/>
        </a:xfrm>
        <a:prstGeom prst="rect">
          <a:avLst/>
        </a:prstGeom>
        <a:solidFill>
          <a:srgbClr val="FF33CC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Русский язык математика</a:t>
          </a:r>
          <a:endParaRPr lang="ru-RU" sz="5400" kern="1200" dirty="0"/>
        </a:p>
      </dsp:txBody>
      <dsp:txXfrm>
        <a:off x="0" y="0"/>
        <a:ext cx="7886700" cy="1305401"/>
      </dsp:txXfrm>
    </dsp:sp>
    <dsp:sp modelId="{173BE733-19A4-4DF5-A7F5-98B1A263A88D}">
      <dsp:nvSpPr>
        <dsp:cNvPr id="0" name=""/>
        <dsp:cNvSpPr/>
      </dsp:nvSpPr>
      <dsp:spPr>
        <a:xfrm>
          <a:off x="3850" y="1305401"/>
          <a:ext cx="2626332" cy="2741342"/>
        </a:xfrm>
        <a:prstGeom prst="rect">
          <a:avLst/>
        </a:prstGeom>
        <a:solidFill>
          <a:srgbClr val="993366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600" b="1" kern="1200" dirty="0" smtClean="0"/>
            <a:t>1</a:t>
          </a:r>
          <a:endParaRPr lang="ru-RU" sz="9600" b="1" kern="1200" dirty="0"/>
        </a:p>
      </dsp:txBody>
      <dsp:txXfrm>
        <a:off x="3850" y="1305401"/>
        <a:ext cx="2626332" cy="2741342"/>
      </dsp:txXfrm>
    </dsp:sp>
    <dsp:sp modelId="{4AEA509E-DDAB-454B-833F-98EB06613D03}">
      <dsp:nvSpPr>
        <dsp:cNvPr id="0" name=""/>
        <dsp:cNvSpPr/>
      </dsp:nvSpPr>
      <dsp:spPr>
        <a:xfrm>
          <a:off x="2630183" y="1305401"/>
          <a:ext cx="2626332" cy="274134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VS</a:t>
          </a:r>
          <a:endParaRPr lang="ru-RU" sz="6500" kern="1200" dirty="0"/>
        </a:p>
      </dsp:txBody>
      <dsp:txXfrm>
        <a:off x="2630183" y="1305401"/>
        <a:ext cx="2626332" cy="2741342"/>
      </dsp:txXfrm>
    </dsp:sp>
    <dsp:sp modelId="{F2CCA289-8875-4A5F-994C-DBA875AFBA51}">
      <dsp:nvSpPr>
        <dsp:cNvPr id="0" name=""/>
        <dsp:cNvSpPr/>
      </dsp:nvSpPr>
      <dsp:spPr>
        <a:xfrm>
          <a:off x="5123912" y="1209893"/>
          <a:ext cx="2626332" cy="274134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600" kern="1200" dirty="0" smtClean="0"/>
            <a:t>0</a:t>
          </a:r>
          <a:endParaRPr lang="ru-RU" sz="9600" kern="1200" dirty="0"/>
        </a:p>
      </dsp:txBody>
      <dsp:txXfrm>
        <a:off x="5123912" y="1209893"/>
        <a:ext cx="2626332" cy="2741342"/>
      </dsp:txXfrm>
    </dsp:sp>
    <dsp:sp modelId="{04638E2B-3586-481F-A740-B552DDF4D8D3}">
      <dsp:nvSpPr>
        <dsp:cNvPr id="0" name=""/>
        <dsp:cNvSpPr/>
      </dsp:nvSpPr>
      <dsp:spPr>
        <a:xfrm>
          <a:off x="0" y="4046744"/>
          <a:ext cx="7886700" cy="3045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45918-C4A5-44B0-ABD5-4776E53CA4F5}">
      <dsp:nvSpPr>
        <dsp:cNvPr id="0" name=""/>
        <dsp:cNvSpPr/>
      </dsp:nvSpPr>
      <dsp:spPr>
        <a:xfrm>
          <a:off x="0" y="0"/>
          <a:ext cx="7886700" cy="1305401"/>
        </a:xfrm>
        <a:prstGeom prst="rect">
          <a:avLst/>
        </a:prstGeom>
        <a:solidFill>
          <a:srgbClr val="FF33CC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Русский язык математика</a:t>
          </a:r>
          <a:endParaRPr lang="ru-RU" sz="5400" kern="1200" dirty="0"/>
        </a:p>
      </dsp:txBody>
      <dsp:txXfrm>
        <a:off x="0" y="0"/>
        <a:ext cx="7886700" cy="1305401"/>
      </dsp:txXfrm>
    </dsp:sp>
    <dsp:sp modelId="{173BE733-19A4-4DF5-A7F5-98B1A263A88D}">
      <dsp:nvSpPr>
        <dsp:cNvPr id="0" name=""/>
        <dsp:cNvSpPr/>
      </dsp:nvSpPr>
      <dsp:spPr>
        <a:xfrm>
          <a:off x="3850" y="1305401"/>
          <a:ext cx="2626332" cy="2741342"/>
        </a:xfrm>
        <a:prstGeom prst="rect">
          <a:avLst/>
        </a:prstGeom>
        <a:solidFill>
          <a:srgbClr val="993366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600" b="1" kern="1200" dirty="0" smtClean="0"/>
            <a:t>1</a:t>
          </a:r>
          <a:endParaRPr lang="ru-RU" sz="9600" b="1" kern="1200" dirty="0"/>
        </a:p>
      </dsp:txBody>
      <dsp:txXfrm>
        <a:off x="3850" y="1305401"/>
        <a:ext cx="2626332" cy="2741342"/>
      </dsp:txXfrm>
    </dsp:sp>
    <dsp:sp modelId="{4AEA509E-DDAB-454B-833F-98EB06613D03}">
      <dsp:nvSpPr>
        <dsp:cNvPr id="0" name=""/>
        <dsp:cNvSpPr/>
      </dsp:nvSpPr>
      <dsp:spPr>
        <a:xfrm>
          <a:off x="2630183" y="1305401"/>
          <a:ext cx="2626332" cy="274134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VS</a:t>
          </a:r>
          <a:endParaRPr lang="ru-RU" sz="6500" kern="1200" dirty="0"/>
        </a:p>
      </dsp:txBody>
      <dsp:txXfrm>
        <a:off x="2630183" y="1305401"/>
        <a:ext cx="2626332" cy="2741342"/>
      </dsp:txXfrm>
    </dsp:sp>
    <dsp:sp modelId="{F2CCA289-8875-4A5F-994C-DBA875AFBA51}">
      <dsp:nvSpPr>
        <dsp:cNvPr id="0" name=""/>
        <dsp:cNvSpPr/>
      </dsp:nvSpPr>
      <dsp:spPr>
        <a:xfrm>
          <a:off x="5049666" y="1291776"/>
          <a:ext cx="2626332" cy="274134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600" kern="1200" dirty="0" smtClean="0"/>
            <a:t>1</a:t>
          </a:r>
          <a:endParaRPr lang="ru-RU" sz="9600" kern="1200" dirty="0"/>
        </a:p>
      </dsp:txBody>
      <dsp:txXfrm>
        <a:off x="5049666" y="1291776"/>
        <a:ext cx="2626332" cy="2741342"/>
      </dsp:txXfrm>
    </dsp:sp>
    <dsp:sp modelId="{04638E2B-3586-481F-A740-B552DDF4D8D3}">
      <dsp:nvSpPr>
        <dsp:cNvPr id="0" name=""/>
        <dsp:cNvSpPr/>
      </dsp:nvSpPr>
      <dsp:spPr>
        <a:xfrm>
          <a:off x="0" y="4046744"/>
          <a:ext cx="7886700" cy="3045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97B5D-8B26-4A0B-B93F-702A5696D45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8A0C3-0C5F-4F84-9E7E-D4B0569F7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9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32679A-7AD4-4CD9-B203-E85B4DE07516}" type="slidenum">
              <a:rPr lang="en-GB"/>
              <a:pPr eaLnBrk="1" hangingPunct="1"/>
              <a:t>10</a:t>
            </a:fld>
            <a:endParaRPr lang="en-GB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Layout" Target="../diagrams/layout2.xml"/><Relationship Id="rId7" Type="http://schemas.openxmlformats.org/officeDocument/2006/relationships/slide" Target="slid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4;21.mp4" TargetMode="Externa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4;1.mp4" TargetMode="Externa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8254" y="4492525"/>
            <a:ext cx="5470455" cy="981909"/>
          </a:xfrm>
          <a:scene3d>
            <a:camera prst="isometricOffAxis2Left">
              <a:rot lat="420000" lon="1560000" rev="0"/>
            </a:camera>
            <a:lightRig rig="threePt" dir="t"/>
          </a:scene3d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Математика и русский язык: 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новые идеи в формировании творческой </a:t>
            </a:r>
            <a:r>
              <a:rPr lang="ru-RU" sz="3200" b="1" dirty="0" err="1" smtClean="0">
                <a:solidFill>
                  <a:schemeClr val="bg1"/>
                </a:solidFill>
              </a:rPr>
              <a:t>межпредметной</a:t>
            </a:r>
            <a:r>
              <a:rPr lang="ru-RU" sz="3200" b="1" dirty="0" smtClean="0">
                <a:solidFill>
                  <a:schemeClr val="bg1"/>
                </a:solidFill>
              </a:rPr>
              <a:t> информационно-образовательной среды.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148292" y="1773799"/>
            <a:ext cx="6379368" cy="4114017"/>
          </a:xfrm>
          <a:prstGeom prst="ellipse">
            <a:avLst/>
          </a:prstGeom>
          <a:solidFill>
            <a:srgbClr val="EC6E8C">
              <a:alpha val="83529"/>
            </a:srgbClr>
          </a:solidFill>
          <a:ln w="38100">
            <a:solidFill>
              <a:srgbClr val="000000">
                <a:alpha val="83920"/>
              </a:srgbClr>
            </a:solidFill>
            <a:prstDash val="sysDot"/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en-US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2919184" y="1783655"/>
            <a:ext cx="6207919" cy="4072263"/>
          </a:xfrm>
          <a:prstGeom prst="ellipse">
            <a:avLst/>
          </a:prstGeom>
          <a:solidFill>
            <a:srgbClr val="993366">
              <a:alpha val="34901"/>
            </a:srgbClr>
          </a:solidFill>
          <a:ln w="38100">
            <a:solidFill>
              <a:srgbClr val="000000">
                <a:alpha val="34901"/>
              </a:srgbClr>
            </a:solidFill>
            <a:prstDash val="sysDot"/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en-US"/>
          </a:p>
        </p:txBody>
      </p:sp>
      <p:sp>
        <p:nvSpPr>
          <p:cNvPr id="26636" name="Freeform 4"/>
          <p:cNvSpPr>
            <a:spLocks/>
          </p:cNvSpPr>
          <p:nvPr/>
        </p:nvSpPr>
        <p:spPr bwMode="auto">
          <a:xfrm>
            <a:off x="1069470" y="1423309"/>
            <a:ext cx="3024065" cy="281685"/>
          </a:xfrm>
          <a:custGeom>
            <a:avLst/>
            <a:gdLst>
              <a:gd name="T0" fmla="*/ 0 w 1465"/>
              <a:gd name="T1" fmla="*/ 0 h 251"/>
              <a:gd name="T2" fmla="*/ 1464 w 1465"/>
              <a:gd name="T3" fmla="*/ 0 h 251"/>
              <a:gd name="T4" fmla="*/ 1464 w 1465"/>
              <a:gd name="T5" fmla="*/ 250 h 251"/>
              <a:gd name="T6" fmla="*/ 0 w 1465"/>
              <a:gd name="T7" fmla="*/ 250 h 251"/>
              <a:gd name="T8" fmla="*/ 0 w 1465"/>
              <a:gd name="T9" fmla="*/ 0 h 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5"/>
              <a:gd name="T16" fmla="*/ 0 h 251"/>
              <a:gd name="T17" fmla="*/ 1465 w 1465"/>
              <a:gd name="T18" fmla="*/ 251 h 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5" h="251">
                <a:moveTo>
                  <a:pt x="0" y="0"/>
                </a:moveTo>
                <a:lnTo>
                  <a:pt x="1464" y="0"/>
                </a:lnTo>
                <a:lnTo>
                  <a:pt x="1464" y="250"/>
                </a:lnTo>
                <a:lnTo>
                  <a:pt x="0" y="2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93366">
                  <a:tint val="66000"/>
                  <a:satMod val="160000"/>
                </a:srgbClr>
              </a:gs>
              <a:gs pos="50000">
                <a:srgbClr val="993366">
                  <a:tint val="44500"/>
                  <a:satMod val="160000"/>
                </a:srgbClr>
              </a:gs>
              <a:gs pos="100000">
                <a:srgbClr val="9933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Freeform 10"/>
          <p:cNvSpPr>
            <a:spLocks/>
          </p:cNvSpPr>
          <p:nvPr/>
        </p:nvSpPr>
        <p:spPr bwMode="auto">
          <a:xfrm>
            <a:off x="6190874" y="1328390"/>
            <a:ext cx="2623517" cy="314456"/>
          </a:xfrm>
          <a:custGeom>
            <a:avLst/>
            <a:gdLst>
              <a:gd name="T0" fmla="*/ 0 w 1483"/>
              <a:gd name="T1" fmla="*/ 0 h 241"/>
              <a:gd name="T2" fmla="*/ 2147483647 w 1483"/>
              <a:gd name="T3" fmla="*/ 0 h 241"/>
              <a:gd name="T4" fmla="*/ 2147483647 w 1483"/>
              <a:gd name="T5" fmla="*/ 2147483647 h 241"/>
              <a:gd name="T6" fmla="*/ 0 w 1483"/>
              <a:gd name="T7" fmla="*/ 2147483647 h 241"/>
              <a:gd name="T8" fmla="*/ 0 w 1483"/>
              <a:gd name="T9" fmla="*/ 0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3"/>
              <a:gd name="T16" fmla="*/ 0 h 241"/>
              <a:gd name="T17" fmla="*/ 1483 w 1483"/>
              <a:gd name="T18" fmla="*/ 241 h 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3" h="241">
                <a:moveTo>
                  <a:pt x="0" y="0"/>
                </a:moveTo>
                <a:lnTo>
                  <a:pt x="1482" y="0"/>
                </a:lnTo>
                <a:lnTo>
                  <a:pt x="1482" y="240"/>
                </a:lnTo>
                <a:lnTo>
                  <a:pt x="0" y="2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93366">
                  <a:tint val="66000"/>
                  <a:satMod val="160000"/>
                </a:srgbClr>
              </a:gs>
              <a:gs pos="50000">
                <a:srgbClr val="993366">
                  <a:tint val="44500"/>
                  <a:satMod val="160000"/>
                </a:srgbClr>
              </a:gs>
              <a:gs pos="100000">
                <a:srgbClr val="9933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26632" name="Freeform 11"/>
          <p:cNvSpPr>
            <a:spLocks/>
          </p:cNvSpPr>
          <p:nvPr/>
        </p:nvSpPr>
        <p:spPr bwMode="auto">
          <a:xfrm>
            <a:off x="1988288" y="148856"/>
            <a:ext cx="6625839" cy="897222"/>
          </a:xfrm>
          <a:custGeom>
            <a:avLst/>
            <a:gdLst>
              <a:gd name="T0" fmla="*/ 0 w 4990"/>
              <a:gd name="T1" fmla="*/ 0 h 603"/>
              <a:gd name="T2" fmla="*/ 4989 w 4990"/>
              <a:gd name="T3" fmla="*/ 0 h 603"/>
              <a:gd name="T4" fmla="*/ 4989 w 4990"/>
              <a:gd name="T5" fmla="*/ 602 h 603"/>
              <a:gd name="T6" fmla="*/ 0 w 4990"/>
              <a:gd name="T7" fmla="*/ 602 h 603"/>
              <a:gd name="T8" fmla="*/ 0 w 4990"/>
              <a:gd name="T9" fmla="*/ 0 h 6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0"/>
              <a:gd name="T16" fmla="*/ 0 h 603"/>
              <a:gd name="T17" fmla="*/ 4990 w 4990"/>
              <a:gd name="T18" fmla="*/ 603 h 6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0" h="603">
                <a:moveTo>
                  <a:pt x="0" y="0"/>
                </a:moveTo>
                <a:lnTo>
                  <a:pt x="4989" y="0"/>
                </a:lnTo>
                <a:lnTo>
                  <a:pt x="4989" y="602"/>
                </a:lnTo>
                <a:lnTo>
                  <a:pt x="0" y="6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0800000" scaled="1"/>
            <a:tileRect/>
          </a:gra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Диаграмма  Венна </a:t>
            </a: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на уроке русского языка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4796" y="1350335"/>
            <a:ext cx="201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Ф.И.Тютчев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95867" y="1338896"/>
            <a:ext cx="257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Е.Баратынский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08180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различия</a:t>
            </a:r>
            <a:endParaRPr lang="ru-RU" sz="36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22971" y="314067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различия</a:t>
            </a:r>
            <a:endParaRPr lang="ru-RU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34728" y="3109610"/>
            <a:ext cx="249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сходство</a:t>
            </a:r>
            <a:endParaRPr lang="ru-RU" sz="36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0" y="1018675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Осмысление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759355"/>
            <a:ext cx="812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93366"/>
                </a:solidFill>
              </a:rPr>
              <a:t>Анализ поэтического текста с помощью диаграммы позволяет мыслить конкретно, понимая механизмы построения текста для выражения идеи поэта.</a:t>
            </a:r>
          </a:p>
          <a:p>
            <a:endParaRPr lang="ru-RU" dirty="0"/>
          </a:p>
        </p:txBody>
      </p:sp>
      <p:sp>
        <p:nvSpPr>
          <p:cNvPr id="14" name="Выгнутая вверх стрелка 13">
            <a:hlinkClick r:id="rId3" action="ppaction://hlinksldjump"/>
          </p:cNvPr>
          <p:cNvSpPr/>
          <p:nvPr/>
        </p:nvSpPr>
        <p:spPr>
          <a:xfrm>
            <a:off x="7724632" y="518615"/>
            <a:ext cx="614149" cy="3957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053" y="251617"/>
            <a:ext cx="7095982" cy="1325563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b="1" dirty="0" smtClean="0">
                <a:solidFill>
                  <a:srgbClr val="993366"/>
                </a:solidFill>
                <a:latin typeface="+mn-lt"/>
              </a:rPr>
              <a:t>ТАБЛО ПОЕДИНКА</a:t>
            </a:r>
            <a:endParaRPr lang="ru-RU" b="1" dirty="0">
              <a:solidFill>
                <a:srgbClr val="993366"/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14519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гнутая вверх стрелка 3">
            <a:hlinkClick r:id="rId7" action="ppaction://hlinksldjump"/>
          </p:cNvPr>
          <p:cNvSpPr/>
          <p:nvPr/>
        </p:nvSpPr>
        <p:spPr>
          <a:xfrm>
            <a:off x="7997585" y="122831"/>
            <a:ext cx="614149" cy="3957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1" y="914399"/>
            <a:ext cx="2781160" cy="14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014" y="255944"/>
            <a:ext cx="7886700" cy="1325563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ru-RU" b="1" dirty="0" smtClean="0">
                <a:solidFill>
                  <a:srgbClr val="993366"/>
                </a:solidFill>
                <a:latin typeface="+mn-lt"/>
              </a:rPr>
              <a:t>Содружество предметов. </a:t>
            </a:r>
            <a:br>
              <a:rPr lang="ru-RU" b="1" dirty="0" smtClean="0">
                <a:solidFill>
                  <a:srgbClr val="993366"/>
                </a:solidFill>
                <a:latin typeface="+mn-lt"/>
              </a:rPr>
            </a:br>
            <a:r>
              <a:rPr lang="ru-RU" b="1" dirty="0" smtClean="0">
                <a:solidFill>
                  <a:srgbClr val="993366"/>
                </a:solidFill>
                <a:latin typeface="+mn-lt"/>
              </a:rPr>
              <a:t>                    ЕГЭ не за горами</a:t>
            </a:r>
            <a:endParaRPr lang="ru-RU" b="1" dirty="0">
              <a:solidFill>
                <a:srgbClr val="993366"/>
              </a:solidFill>
              <a:latin typeface="+mn-lt"/>
            </a:endParaRPr>
          </a:p>
        </p:txBody>
      </p:sp>
      <p:pic>
        <p:nvPicPr>
          <p:cNvPr id="4" name="Содержимое 3" descr="Фото2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275" y="1735765"/>
            <a:ext cx="4374850" cy="3281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Фото2344.jpg"/>
          <p:cNvPicPr>
            <a:picLocks noChangeAspect="1"/>
          </p:cNvPicPr>
          <p:nvPr/>
        </p:nvPicPr>
        <p:blipFill>
          <a:blip r:embed="rId3" cstate="print"/>
          <a:srcRect t="11938" r="4395"/>
          <a:stretch>
            <a:fillRect/>
          </a:stretch>
        </p:blipFill>
        <p:spPr>
          <a:xfrm>
            <a:off x="3883609" y="2906973"/>
            <a:ext cx="4790770" cy="3309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егэ.jpg"/>
          <p:cNvPicPr>
            <a:picLocks noChangeAspect="1"/>
          </p:cNvPicPr>
          <p:nvPr/>
        </p:nvPicPr>
        <p:blipFill>
          <a:blip r:embed="rId4" cstate="print"/>
          <a:srcRect l="11948" r="11948"/>
          <a:stretch>
            <a:fillRect/>
          </a:stretch>
        </p:blipFill>
        <p:spPr>
          <a:xfrm>
            <a:off x="6141493" y="955402"/>
            <a:ext cx="2074459" cy="1608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Выгнутая вверх стрелка 6">
            <a:hlinkClick r:id="rId5" action="ppaction://hlinksldjump"/>
          </p:cNvPr>
          <p:cNvSpPr/>
          <p:nvPr/>
        </p:nvSpPr>
        <p:spPr>
          <a:xfrm>
            <a:off x="7724632" y="518615"/>
            <a:ext cx="614149" cy="3957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2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8952" y="1897774"/>
            <a:ext cx="8117489" cy="4566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7492621" y="614149"/>
            <a:ext cx="900752" cy="5186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4" name="Содержимое 3" descr="__FS__2объят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88650"/>
            <a:ext cx="8497387" cy="5669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664305">
            <a:off x="1148165" y="4499009"/>
            <a:ext cx="257487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язык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0734857">
            <a:off x="4973958" y="4541695"/>
            <a:ext cx="214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3075" y="191069"/>
            <a:ext cx="507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66"/>
                </a:solidFill>
              </a:rPr>
              <a:t>РЕФЛЕКСИЯ</a:t>
            </a:r>
            <a:endParaRPr lang="ru-RU" sz="3200" b="1" dirty="0">
              <a:solidFill>
                <a:srgbClr val="993366"/>
              </a:solidFill>
            </a:endParaRPr>
          </a:p>
        </p:txBody>
      </p:sp>
      <p:sp>
        <p:nvSpPr>
          <p:cNvPr id="7" name="Выгнутая вверх стрелка 6">
            <a:hlinkClick r:id="rId3" action="ppaction://hlinksldjump"/>
          </p:cNvPr>
          <p:cNvSpPr/>
          <p:nvPr/>
        </p:nvSpPr>
        <p:spPr>
          <a:xfrm>
            <a:off x="7724632" y="518615"/>
            <a:ext cx="614149" cy="3957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Содержимое 3" descr="учитьс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241" y="727482"/>
            <a:ext cx="7515124" cy="5294094"/>
          </a:xfrm>
          <a:prstGeom prst="flowChartAlternateProcess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ото2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513" y="3902345"/>
            <a:ext cx="3596929" cy="26976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417" y="297076"/>
            <a:ext cx="5801784" cy="43513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188" y="365126"/>
            <a:ext cx="6004162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993366"/>
                </a:solidFill>
                <a:latin typeface="+mn-lt"/>
              </a:rPr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57" y="1825625"/>
            <a:ext cx="5928086" cy="4351338"/>
          </a:xfrm>
        </p:spPr>
      </p:pic>
    </p:spTree>
    <p:extLst>
      <p:ext uri="{BB962C8B-B14F-4D97-AF65-F5344CB8AC3E}">
        <p14:creationId xmlns:p14="http://schemas.microsoft.com/office/powerpoint/2010/main" val="3460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93366"/>
                </a:solidFill>
                <a:latin typeface="+mn-lt"/>
              </a:rPr>
              <a:t>Русский язык и математика,</a:t>
            </a:r>
            <a:br>
              <a:rPr lang="ru-RU" b="1" dirty="0" smtClean="0">
                <a:solidFill>
                  <a:srgbClr val="993366"/>
                </a:solidFill>
                <a:latin typeface="+mn-lt"/>
              </a:rPr>
            </a:br>
            <a:r>
              <a:rPr lang="ru-RU" b="1" dirty="0" smtClean="0">
                <a:solidFill>
                  <a:srgbClr val="993366"/>
                </a:solidFill>
                <a:latin typeface="+mn-lt"/>
              </a:rPr>
              <a:t> мир или война?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0286" y="1566317"/>
            <a:ext cx="8366494" cy="2044626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 smtClean="0"/>
              <a:t>Открытое занятие в рамках  школьного конкурса методических разработок «Фестиваль педагогических идей».</a:t>
            </a:r>
          </a:p>
          <a:p>
            <a:r>
              <a:rPr lang="ru-RU" sz="2900" b="1" dirty="0" smtClean="0"/>
              <a:t>Проводили два учителя и были использованы съемки школьного телевидения.</a:t>
            </a:r>
          </a:p>
          <a:p>
            <a:r>
              <a:rPr lang="ru-RU" sz="2900" b="1" dirty="0" smtClean="0"/>
              <a:t>Участвовали две  команды – 5 класса и 10 класса по 10 человек.</a:t>
            </a:r>
          </a:p>
          <a:p>
            <a:r>
              <a:rPr lang="ru-RU" sz="2900" b="1" dirty="0" smtClean="0"/>
              <a:t>В классе присутствовали остальные дети 5 класса, писали сказку про соперничество двух школьных предметов</a:t>
            </a:r>
            <a:r>
              <a:rPr lang="ru-RU" sz="2900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Фото234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6730" y="3764857"/>
            <a:ext cx="5560356" cy="2851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2012"/>
            <a:ext cx="9144000" cy="10029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Русский язык </a:t>
            </a:r>
            <a:r>
              <a:rPr lang="en-US" sz="3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vs</a:t>
            </a:r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математика</a:t>
            </a:r>
            <a:b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бинарный урок</a:t>
            </a:r>
            <a:endParaRPr lang="ru-RU" sz="32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267200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1752600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590800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316725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127625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08514" y="1802674"/>
            <a:ext cx="369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hlinkClick r:id="rId2" action="ppaction://hlinksldjump"/>
              </a:rPr>
              <a:t>Стадия вызова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0109" y="5117117"/>
            <a:ext cx="357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hlinkClick r:id="rId3" action="ppaction://hlinksldjump"/>
              </a:rPr>
              <a:t>Рефлексия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0281" y="2571762"/>
            <a:ext cx="459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hlinkClick r:id="rId4" action="ppaction://hlinksldjump"/>
              </a:rPr>
              <a:t>Формулирование цели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2560" y="3394013"/>
            <a:ext cx="459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hlinkClick r:id="rId5" action="ppaction://hlinksldjump"/>
              </a:rPr>
              <a:t>Поединок предметов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53823" y="4265884"/>
            <a:ext cx="459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hlinkClick r:id="rId6" action="ppaction://hlinksldjump"/>
              </a:rPr>
              <a:t>Содружество  предметов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66"/>
                </a:solidFill>
              </a:rPr>
              <a:t>              </a:t>
            </a:r>
            <a:r>
              <a:rPr lang="ru-RU" sz="3600" b="1" dirty="0" smtClean="0">
                <a:solidFill>
                  <a:srgbClr val="993366"/>
                </a:solidFill>
              </a:rPr>
              <a:t>Вызов. Проблема.</a:t>
            </a:r>
            <a:endParaRPr lang="ru-RU" sz="3600" b="1" dirty="0"/>
          </a:p>
        </p:txBody>
      </p:sp>
      <p:pic>
        <p:nvPicPr>
          <p:cNvPr id="6" name="м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434" y="1625436"/>
            <a:ext cx="8324193" cy="46823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Выгнутая вверх стрелка 6">
            <a:hlinkClick r:id="rId4" action="ppaction://hlinksldjump"/>
          </p:cNvPr>
          <p:cNvSpPr/>
          <p:nvPr/>
        </p:nvSpPr>
        <p:spPr>
          <a:xfrm>
            <a:off x="7724632" y="518615"/>
            <a:ext cx="614149" cy="3957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629" y="0"/>
            <a:ext cx="7886700" cy="1325563"/>
          </a:xfrm>
        </p:spPr>
        <p:txBody>
          <a:bodyPr/>
          <a:lstStyle/>
          <a:p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     Цель урока. Формулирование.</a:t>
            </a:r>
            <a:endParaRPr lang="ru-RU" dirty="0"/>
          </a:p>
        </p:txBody>
      </p:sp>
      <p:pic>
        <p:nvPicPr>
          <p:cNvPr id="8" name="Содержимое 7" descr="Фото2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560" r="11187"/>
          <a:stretch>
            <a:fillRect/>
          </a:stretch>
        </p:blipFill>
        <p:spPr>
          <a:xfrm>
            <a:off x="3704625" y="1583141"/>
            <a:ext cx="5152772" cy="3761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18364" y="1225689"/>
            <a:ext cx="36166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 smtClean="0"/>
              <a:t>Закрепить правила склонения числительных при решении математических заданий, читать и выполнять различные математические задания, правильно проговаривая числительные.</a:t>
            </a:r>
          </a:p>
          <a:p>
            <a:pPr marL="342900" indent="-342900"/>
            <a:endParaRPr lang="ru-RU" b="1" dirty="0" smtClean="0"/>
          </a:p>
          <a:p>
            <a:pPr lvl="1">
              <a:buFont typeface="Arial" pitchFamily="34" charset="0"/>
              <a:buChar char="•"/>
            </a:pPr>
            <a:r>
              <a:rPr lang="ru-RU" b="1" dirty="0" smtClean="0"/>
              <a:t> Обеспечить практическое использование лингвистических знаний на разных уроках, способствовать развитию речи учащихся на </a:t>
            </a:r>
            <a:r>
              <a:rPr lang="ru-RU" b="1" dirty="0" err="1" smtClean="0"/>
              <a:t>межпредметной</a:t>
            </a:r>
            <a:r>
              <a:rPr lang="ru-RU" b="1" dirty="0" smtClean="0"/>
              <a:t> основе.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 lvl="1">
              <a:buFont typeface="Arial" pitchFamily="34" charset="0"/>
              <a:buChar char="•"/>
            </a:pPr>
            <a:r>
              <a:rPr lang="ru-RU" b="1" dirty="0" smtClean="0"/>
              <a:t>Применять математические логические методы при анализе произведений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Выгнутая вверх стрелка 4">
            <a:hlinkClick r:id="rId3" action="ppaction://hlinksldjump"/>
          </p:cNvPr>
          <p:cNvSpPr/>
          <p:nvPr/>
        </p:nvSpPr>
        <p:spPr>
          <a:xfrm>
            <a:off x="8338781" y="266132"/>
            <a:ext cx="614149" cy="3957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399" y="0"/>
            <a:ext cx="7886700" cy="1325563"/>
          </a:xfrm>
        </p:spPr>
        <p:txBody>
          <a:bodyPr/>
          <a:lstStyle/>
          <a:p>
            <a:r>
              <a:rPr lang="en-US" sz="3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            </a:t>
            </a:r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Диаграммы Эйлера-Венна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18631" r="30633" b="7447"/>
          <a:stretch/>
        </p:blipFill>
        <p:spPr>
          <a:xfrm>
            <a:off x="4176214" y="2361063"/>
            <a:ext cx="4770333" cy="4070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7581" y="1255594"/>
            <a:ext cx="4912341" cy="4716653"/>
          </a:xfrm>
        </p:spPr>
        <p:txBody>
          <a:bodyPr>
            <a:normAutofit fontScale="70000" lnSpcReduction="20000"/>
          </a:bodyPr>
          <a:lstStyle/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>
                <a:solidFill>
                  <a:prstClr val="black"/>
                </a:solidFill>
              </a:rPr>
              <a:t>Диаграммы  Эйлера-Венна  </a:t>
            </a:r>
            <a:r>
              <a:rPr lang="ru-RU" sz="3200" b="1" dirty="0" smtClean="0">
                <a:solidFill>
                  <a:prstClr val="black"/>
                </a:solidFill>
              </a:rPr>
              <a:t>—это</a:t>
            </a:r>
            <a:r>
              <a:rPr lang="ru-RU" sz="3200" b="1" dirty="0">
                <a:solidFill>
                  <a:prstClr val="black"/>
                </a:solidFill>
              </a:rPr>
              <a:t>  общее  название  </a:t>
            </a:r>
            <a:r>
              <a:rPr lang="ru-RU" sz="3200" b="1" dirty="0" smtClean="0">
                <a:solidFill>
                  <a:prstClr val="black"/>
                </a:solidFill>
              </a:rPr>
              <a:t>целого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Ряда способов</a:t>
            </a:r>
            <a:r>
              <a:rPr lang="ru-RU" sz="3200" b="1" dirty="0">
                <a:solidFill>
                  <a:prstClr val="black"/>
                </a:solidFill>
              </a:rPr>
              <a:t>  графической  </a:t>
            </a:r>
            <a:endParaRPr lang="ru-RU" sz="3200" b="1" dirty="0" smtClean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иллюстрации,</a:t>
            </a:r>
            <a:r>
              <a:rPr lang="ru-RU" sz="3200" b="1" dirty="0">
                <a:solidFill>
                  <a:prstClr val="black"/>
                </a:solidFill>
              </a:rPr>
              <a:t> </a:t>
            </a:r>
            <a:r>
              <a:rPr lang="ru-RU" sz="3200" b="1" dirty="0" smtClean="0">
                <a:solidFill>
                  <a:prstClr val="black"/>
                </a:solidFill>
              </a:rPr>
              <a:t>широко</a:t>
            </a:r>
            <a:r>
              <a:rPr lang="ru-RU" sz="3200" b="1" dirty="0">
                <a:solidFill>
                  <a:prstClr val="black"/>
                </a:solidFill>
              </a:rPr>
              <a:t>  </a:t>
            </a:r>
            <a:r>
              <a:rPr lang="ru-RU" sz="3200" b="1" dirty="0" smtClean="0">
                <a:solidFill>
                  <a:prstClr val="black"/>
                </a:solidFill>
              </a:rPr>
              <a:t>используемых в</a:t>
            </a:r>
            <a:r>
              <a:rPr lang="ru-RU" sz="3200" b="1" dirty="0">
                <a:solidFill>
                  <a:prstClr val="black"/>
                </a:solidFill>
              </a:rPr>
              <a:t>  различных  </a:t>
            </a:r>
            <a:r>
              <a:rPr lang="ru-RU" sz="3200" b="1" dirty="0" smtClean="0">
                <a:solidFill>
                  <a:prstClr val="black"/>
                </a:solidFill>
              </a:rPr>
              <a:t>областях</a:t>
            </a:r>
            <a:r>
              <a:rPr lang="ru-RU" sz="3200" b="1" dirty="0">
                <a:solidFill>
                  <a:prstClr val="black"/>
                </a:solidFill>
              </a:rPr>
              <a:t>  </a:t>
            </a:r>
            <a:endParaRPr lang="ru-RU" sz="3200" b="1" dirty="0" smtClean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математики</a:t>
            </a:r>
            <a:r>
              <a:rPr lang="ru-RU" sz="3200" b="1" dirty="0">
                <a:solidFill>
                  <a:prstClr val="black"/>
                </a:solidFill>
              </a:rPr>
              <a:t>:  теория  </a:t>
            </a:r>
            <a:r>
              <a:rPr lang="ru-RU" sz="3200" b="1" dirty="0" smtClean="0">
                <a:solidFill>
                  <a:prstClr val="black"/>
                </a:solidFill>
              </a:rPr>
              <a:t>множеств, теория</a:t>
            </a:r>
            <a:r>
              <a:rPr lang="ru-RU" sz="3200" b="1" dirty="0">
                <a:solidFill>
                  <a:prstClr val="black"/>
                </a:solidFill>
              </a:rPr>
              <a:t>  вероятностей,  логика</a:t>
            </a:r>
            <a:r>
              <a:rPr lang="ru-RU" sz="3200" b="1" dirty="0" smtClean="0">
                <a:solidFill>
                  <a:prstClr val="black"/>
                </a:solidFill>
              </a:rPr>
              <a:t>,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статистика, компьютерные</a:t>
            </a:r>
            <a:r>
              <a:rPr lang="ru-RU" sz="3200" b="1" dirty="0">
                <a:solidFill>
                  <a:prstClr val="black"/>
                </a:solidFill>
              </a:rPr>
              <a:t>  науки,  </a:t>
            </a:r>
            <a:endParaRPr lang="ru-RU" sz="3200" b="1" dirty="0" smtClean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и</a:t>
            </a:r>
            <a:r>
              <a:rPr lang="ru-RU" sz="3200" b="1" dirty="0">
                <a:solidFill>
                  <a:prstClr val="black"/>
                </a:solidFill>
              </a:rPr>
              <a:t>  др. </a:t>
            </a:r>
            <a:endParaRPr lang="ru-RU" sz="3200" b="1" dirty="0" smtClean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endParaRPr lang="ru-RU" sz="3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Применение</a:t>
            </a:r>
            <a:r>
              <a:rPr lang="ru-RU" sz="3200" b="1" dirty="0">
                <a:solidFill>
                  <a:prstClr val="black"/>
                </a:solidFill>
              </a:rPr>
              <a:t>  </a:t>
            </a:r>
            <a:r>
              <a:rPr lang="ru-RU" sz="3200" b="1" dirty="0" smtClean="0">
                <a:solidFill>
                  <a:prstClr val="black"/>
                </a:solidFill>
              </a:rPr>
              <a:t>кругов</a:t>
            </a:r>
            <a:r>
              <a:rPr lang="ru-RU" sz="3200" b="1" dirty="0">
                <a:solidFill>
                  <a:prstClr val="black"/>
                </a:solidFill>
              </a:rPr>
              <a:t>  Эйлера  </a:t>
            </a:r>
            <a:endParaRPr lang="ru-RU" sz="3200" b="1" dirty="0" smtClean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позволяет</a:t>
            </a:r>
            <a:r>
              <a:rPr lang="ru-RU" sz="3200" b="1" dirty="0">
                <a:solidFill>
                  <a:prstClr val="black"/>
                </a:solidFill>
              </a:rPr>
              <a:t>  даже  </a:t>
            </a:r>
            <a:r>
              <a:rPr lang="ru-RU" sz="3200" b="1" dirty="0" smtClean="0">
                <a:solidFill>
                  <a:prstClr val="black"/>
                </a:solidFill>
              </a:rPr>
              <a:t>пятикласснику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>
                <a:solidFill>
                  <a:prstClr val="black"/>
                </a:solidFill>
              </a:rPr>
              <a:t> </a:t>
            </a:r>
            <a:r>
              <a:rPr lang="ru-RU" sz="3200" b="1" dirty="0" smtClean="0">
                <a:solidFill>
                  <a:prstClr val="black"/>
                </a:solidFill>
              </a:rPr>
              <a:t>легко</a:t>
            </a:r>
            <a:r>
              <a:rPr lang="ru-RU" sz="3200" b="1" dirty="0">
                <a:solidFill>
                  <a:prstClr val="black"/>
                </a:solidFill>
              </a:rPr>
              <a:t> </a:t>
            </a:r>
            <a:r>
              <a:rPr lang="ru-RU" sz="3200" b="1" dirty="0" smtClean="0">
                <a:solidFill>
                  <a:prstClr val="black"/>
                </a:solidFill>
              </a:rPr>
              <a:t>решать</a:t>
            </a:r>
            <a:r>
              <a:rPr lang="ru-RU" sz="3200" b="1" dirty="0">
                <a:solidFill>
                  <a:prstClr val="black"/>
                </a:solidFill>
              </a:rPr>
              <a:t>  </a:t>
            </a:r>
            <a:r>
              <a:rPr lang="ru-RU" sz="3200" b="1" dirty="0" smtClean="0">
                <a:solidFill>
                  <a:prstClr val="black"/>
                </a:solidFill>
              </a:rPr>
              <a:t>задачи.</a:t>
            </a:r>
            <a:endParaRPr lang="ru-RU" sz="32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5" name="Выгнутая вверх стрелка 4">
            <a:hlinkClick r:id="rId3" action="ppaction://hlinksldjump"/>
          </p:cNvPr>
          <p:cNvSpPr/>
          <p:nvPr/>
        </p:nvSpPr>
        <p:spPr>
          <a:xfrm>
            <a:off x="7724632" y="518615"/>
            <a:ext cx="614149" cy="3957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104" y="285728"/>
            <a:ext cx="7799696" cy="3958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>
                <a:solidFill>
                  <a:srgbClr val="993366"/>
                </a:solidFill>
                <a:latin typeface="+mn-lt"/>
              </a:rPr>
              <a:t>  </a:t>
            </a:r>
            <a:r>
              <a:rPr lang="ru-RU" sz="3100" b="1" dirty="0" smtClean="0">
                <a:solidFill>
                  <a:srgbClr val="993366"/>
                </a:solidFill>
                <a:latin typeface="+mn-lt"/>
              </a:rPr>
              <a:t>МАТЕМАТИКА</a:t>
            </a:r>
            <a:r>
              <a:rPr lang="ru-RU" sz="3100" dirty="0" smtClean="0">
                <a:solidFill>
                  <a:srgbClr val="993366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993366"/>
                </a:solidFill>
                <a:latin typeface="+mn-lt"/>
              </a:rPr>
            </a:br>
            <a:r>
              <a:rPr lang="ru-RU" sz="2000" b="1" dirty="0" smtClean="0">
                <a:latin typeface="+mn-lt"/>
              </a:rPr>
              <a:t>ЗАДАЧА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с применением </a:t>
            </a:r>
            <a:r>
              <a:rPr lang="ru-RU" sz="1800" b="1" dirty="0" smtClean="0">
                <a:latin typeface="+mn-lt"/>
              </a:rPr>
              <a:t>  </a:t>
            </a:r>
            <a:r>
              <a:rPr lang="ru-RU" sz="2000" b="1" dirty="0" smtClean="0">
                <a:latin typeface="+mn-lt"/>
              </a:rPr>
              <a:t>кругов Эйлера (диаграмма Эйлера-Венна)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В </a:t>
            </a:r>
            <a:r>
              <a:rPr lang="ru-RU" sz="2000" b="1" dirty="0">
                <a:latin typeface="+mn-lt"/>
              </a:rPr>
              <a:t>пионерском лагере 70 ребят. Из них 27 занимаются в драмкружке, 32 поют в хоре, 22 увлекаются спортом. В драмкружке 10 ребят из хора, в хоре 6 спортсменов, в драмкружке 8 спортсменов; 3 спортсмена посещают и драмкружок и хор. Сколько ребят не поют, не увлекаются спортом, не занимаются в драмкружке? Сколько ребят заняты только спортом?</a:t>
            </a: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Решение </a:t>
            </a:r>
            <a:r>
              <a:rPr lang="ru-RU" sz="2000" b="1" dirty="0">
                <a:latin typeface="+mn-lt"/>
              </a:rPr>
              <a:t>Изобразим множества следующим образом</a:t>
            </a:r>
            <a:r>
              <a:rPr lang="ru-RU" sz="2000" b="1" dirty="0" smtClean="0">
                <a:latin typeface="+mn-lt"/>
              </a:rPr>
              <a:t>: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>70 – (6 + 8 + 10 + 3 + 13 + 6 + 5) = 19 – ребят не поют, не увлекаются спортом, не занимаются в драмкружке. Только спортом заняты 5 человек. 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Ответ</a:t>
            </a:r>
            <a:r>
              <a:rPr lang="ru-RU" sz="2000" b="1" dirty="0">
                <a:latin typeface="+mn-lt"/>
              </a:rPr>
              <a:t>. 5 человек заняты только спортом.</a:t>
            </a: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ello_html_m7e0cf377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51578" y="4307153"/>
            <a:ext cx="34861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1" y="4067032"/>
            <a:ext cx="3336059" cy="2502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Выгнутая вверх стрелка 4">
            <a:hlinkClick r:id="rId4" action="ppaction://hlinksldjump"/>
          </p:cNvPr>
          <p:cNvSpPr/>
          <p:nvPr/>
        </p:nvSpPr>
        <p:spPr>
          <a:xfrm>
            <a:off x="7724632" y="518615"/>
            <a:ext cx="614149" cy="3957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053" y="251617"/>
            <a:ext cx="7095982" cy="1325563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b="1" dirty="0" smtClean="0">
                <a:solidFill>
                  <a:srgbClr val="993366"/>
                </a:solidFill>
                <a:latin typeface="+mn-lt"/>
              </a:rPr>
              <a:t>ТАБЛО ПОЕДИНКА</a:t>
            </a:r>
            <a:endParaRPr lang="ru-RU" b="1" dirty="0">
              <a:solidFill>
                <a:srgbClr val="993366"/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2952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гнутая вверх стрелка 3">
            <a:hlinkClick r:id="rId7" action="ppaction://hlinksldjump"/>
          </p:cNvPr>
          <p:cNvSpPr/>
          <p:nvPr/>
        </p:nvSpPr>
        <p:spPr>
          <a:xfrm>
            <a:off x="7997585" y="122831"/>
            <a:ext cx="614149" cy="3957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1" y="914399"/>
            <a:ext cx="2781160" cy="1425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то2346.jpg"/>
          <p:cNvPicPr>
            <a:picLocks noChangeAspect="1"/>
          </p:cNvPicPr>
          <p:nvPr/>
        </p:nvPicPr>
        <p:blipFill>
          <a:blip r:embed="rId2" cstate="print"/>
          <a:srcRect l="21842" t="11247" r="13204" b="25643"/>
          <a:stretch>
            <a:fillRect/>
          </a:stretch>
        </p:blipFill>
        <p:spPr>
          <a:xfrm>
            <a:off x="5117912" y="2367162"/>
            <a:ext cx="3493826" cy="2546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105" y="350874"/>
            <a:ext cx="2816299" cy="935777"/>
          </a:xfrm>
        </p:spPr>
        <p:txBody>
          <a:bodyPr/>
          <a:lstStyle/>
          <a:p>
            <a:r>
              <a:rPr lang="ru-RU" b="1" dirty="0" smtClean="0"/>
              <a:t>Е.Баратынский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1796" y="1332661"/>
            <a:ext cx="4774625" cy="3393719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Ковер зимы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Покрыл холмы,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Луга и долы.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 ледяной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Своей корой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Ручей немеет;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Всё цепенеет,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Лишь ветер злой,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Бушуя, воет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небо кроет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Седою мглой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77642" y="11644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то, что мните вы, природа: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слепок, не бездушный лик —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ней есть душа, в ней есть свобода,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ней есть любовь, в ней есть язык…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77864" y="318629"/>
            <a:ext cx="2816299" cy="93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Ф.Тютчев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924" y="5223015"/>
            <a:ext cx="796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66"/>
                </a:solidFill>
              </a:rPr>
              <a:t>Анализ поэтического текста с помощью диаграммы позволяет мыслить конкретно, понимая механизмы построения текста для выражения идеи поэта.</a:t>
            </a:r>
            <a:endParaRPr lang="ru-RU" sz="2400" b="1" dirty="0">
              <a:solidFill>
                <a:srgbClr val="993366"/>
              </a:solidFill>
            </a:endParaRPr>
          </a:p>
        </p:txBody>
      </p:sp>
      <p:sp>
        <p:nvSpPr>
          <p:cNvPr id="8" name="Выгнутая вверх стрелка 7">
            <a:hlinkClick r:id="rId3" action="ppaction://hlinksldjump"/>
          </p:cNvPr>
          <p:cNvSpPr/>
          <p:nvPr/>
        </p:nvSpPr>
        <p:spPr>
          <a:xfrm>
            <a:off x="7724632" y="518615"/>
            <a:ext cx="614149" cy="3957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235</Words>
  <Application>Microsoft Office PowerPoint</Application>
  <PresentationFormat>Экран (4:3)</PresentationFormat>
  <Paragraphs>69</Paragraphs>
  <Slides>17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Математика и русский язык:  новые идеи в формировании творческой межпредметной информационно-образовательной среды. </vt:lpstr>
      <vt:lpstr>Русский язык и математика,  мир или война?</vt:lpstr>
      <vt:lpstr>Русский язык  vs математика бинарный урок</vt:lpstr>
      <vt:lpstr>              Вызов. Проблема.</vt:lpstr>
      <vt:lpstr>             Цель урока. Формулирование.</vt:lpstr>
      <vt:lpstr>                    Диаграммы Эйлера-Венна</vt:lpstr>
      <vt:lpstr>       МАТЕМАТИКА ЗАДАЧА  с применением   кругов Эйлера (диаграмма Эйлера-Венна)  В пионерском лагере 70 ребят. Из них 27 занимаются в драмкружке, 32 поют в хоре, 22 увлекаются спортом. В драмкружке 10 ребят из хора, в хоре 6 спортсменов, в драмкружке 8 спортсменов; 3 спортсмена посещают и драмкружок и хор. Сколько ребят не поют, не увлекаются спортом, не занимаются в драмкружке? Сколько ребят заняты только спортом? Решение Изобразим множества следующим образом:  70 – (6 + 8 + 10 + 3 + 13 + 6 + 5) = 19 – ребят не поют, не увлекаются спортом, не занимаются в драмкружке. Только спортом заняты 5 человек.  Ответ. 5 человек заняты только спортом.   </vt:lpstr>
      <vt:lpstr>   ТАБЛО ПОЕДИНКА</vt:lpstr>
      <vt:lpstr>Е.Баратынский</vt:lpstr>
      <vt:lpstr>Презентация PowerPoint</vt:lpstr>
      <vt:lpstr>   ТАБЛО ПОЕДИНКА</vt:lpstr>
      <vt:lpstr>             Содружество предметов.                      ЕГЭ не за горами</vt:lpstr>
      <vt:lpstr>Презентация PowerPoint</vt:lpstr>
      <vt:lpstr>              </vt:lpstr>
      <vt:lpstr>     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Teacher</cp:lastModifiedBy>
  <cp:revision>66</cp:revision>
  <dcterms:created xsi:type="dcterms:W3CDTF">2014-11-21T11:00:06Z</dcterms:created>
  <dcterms:modified xsi:type="dcterms:W3CDTF">2016-11-01T07:14:08Z</dcterms:modified>
</cp:coreProperties>
</file>